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676" r:id="rId3"/>
    <p:sldId id="732" r:id="rId4"/>
    <p:sldId id="733" r:id="rId5"/>
    <p:sldId id="735" r:id="rId6"/>
    <p:sldId id="734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2" r:id="rId24"/>
    <p:sldId id="753" r:id="rId25"/>
    <p:sldId id="754" r:id="rId26"/>
    <p:sldId id="755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4" r:id="rId35"/>
    <p:sldId id="765" r:id="rId36"/>
    <p:sldId id="766" r:id="rId37"/>
    <p:sldId id="767" r:id="rId38"/>
    <p:sldId id="846" r:id="rId39"/>
    <p:sldId id="845" r:id="rId40"/>
    <p:sldId id="847" r:id="rId41"/>
    <p:sldId id="848" r:id="rId42"/>
    <p:sldId id="769" r:id="rId43"/>
    <p:sldId id="770" r:id="rId44"/>
    <p:sldId id="772" r:id="rId45"/>
    <p:sldId id="771" r:id="rId46"/>
    <p:sldId id="773" r:id="rId47"/>
    <p:sldId id="774" r:id="rId48"/>
    <p:sldId id="775" r:id="rId49"/>
    <p:sldId id="776" r:id="rId50"/>
    <p:sldId id="777" r:id="rId51"/>
    <p:sldId id="778" r:id="rId52"/>
    <p:sldId id="779" r:id="rId53"/>
    <p:sldId id="780" r:id="rId54"/>
    <p:sldId id="781" r:id="rId55"/>
    <p:sldId id="782" r:id="rId56"/>
    <p:sldId id="783" r:id="rId57"/>
    <p:sldId id="784" r:id="rId58"/>
    <p:sldId id="785" r:id="rId59"/>
    <p:sldId id="786" r:id="rId60"/>
    <p:sldId id="787" r:id="rId61"/>
    <p:sldId id="788" r:id="rId62"/>
    <p:sldId id="789" r:id="rId63"/>
    <p:sldId id="790" r:id="rId64"/>
    <p:sldId id="791" r:id="rId65"/>
    <p:sldId id="792" r:id="rId66"/>
    <p:sldId id="793" r:id="rId67"/>
    <p:sldId id="794" r:id="rId68"/>
    <p:sldId id="795" r:id="rId69"/>
    <p:sldId id="796" r:id="rId70"/>
    <p:sldId id="797" r:id="rId71"/>
    <p:sldId id="798" r:id="rId72"/>
    <p:sldId id="799" r:id="rId73"/>
    <p:sldId id="800" r:id="rId74"/>
    <p:sldId id="801" r:id="rId75"/>
    <p:sldId id="802" r:id="rId76"/>
    <p:sldId id="803" r:id="rId77"/>
    <p:sldId id="804" r:id="rId78"/>
    <p:sldId id="805" r:id="rId79"/>
    <p:sldId id="806" r:id="rId80"/>
    <p:sldId id="807" r:id="rId81"/>
    <p:sldId id="808" r:id="rId82"/>
    <p:sldId id="809" r:id="rId83"/>
    <p:sldId id="810" r:id="rId84"/>
    <p:sldId id="811" r:id="rId85"/>
    <p:sldId id="812" r:id="rId86"/>
    <p:sldId id="813" r:id="rId87"/>
    <p:sldId id="814" r:id="rId88"/>
    <p:sldId id="815" r:id="rId89"/>
    <p:sldId id="816" r:id="rId90"/>
    <p:sldId id="817" r:id="rId91"/>
    <p:sldId id="818" r:id="rId92"/>
    <p:sldId id="819" r:id="rId93"/>
    <p:sldId id="820" r:id="rId94"/>
    <p:sldId id="821" r:id="rId95"/>
    <p:sldId id="822" r:id="rId96"/>
    <p:sldId id="823" r:id="rId97"/>
    <p:sldId id="824" r:id="rId98"/>
    <p:sldId id="825" r:id="rId99"/>
    <p:sldId id="826" r:id="rId100"/>
    <p:sldId id="827" r:id="rId101"/>
    <p:sldId id="828" r:id="rId102"/>
    <p:sldId id="829" r:id="rId103"/>
    <p:sldId id="830" r:id="rId104"/>
    <p:sldId id="831" r:id="rId105"/>
    <p:sldId id="832" r:id="rId106"/>
    <p:sldId id="833" r:id="rId107"/>
    <p:sldId id="834" r:id="rId108"/>
    <p:sldId id="835" r:id="rId109"/>
    <p:sldId id="836" r:id="rId110"/>
    <p:sldId id="837" r:id="rId111"/>
    <p:sldId id="838" r:id="rId112"/>
    <p:sldId id="839" r:id="rId113"/>
    <p:sldId id="840" r:id="rId114"/>
    <p:sldId id="841" r:id="rId115"/>
    <p:sldId id="842" r:id="rId116"/>
    <p:sldId id="843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2393250" y="1734750"/>
            <a:ext cx="71609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OpenCV 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영상처리 실습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1, 2</a:t>
            </a: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3/7 ~ 3/8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3367B1-3C0B-4753-BD71-1B428740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83" y="1710490"/>
            <a:ext cx="4297681" cy="34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3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cv2.imread("analysis.jpg")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_, binary = cv2.threshold(gray, 127,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_and = cv2.bitwise_and(gray, binary)</a:t>
            </a:r>
          </a:p>
          <a:p>
            <a:r>
              <a:rPr lang="en-US" altLang="ko-KR" dirty="0"/>
              <a:t>_or = cv2.bitwise_or(gray, binary)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xor</a:t>
            </a:r>
            <a:r>
              <a:rPr lang="en-US" altLang="ko-KR" dirty="0"/>
              <a:t> = cv2.bitwise_xor(gray, binary)</a:t>
            </a:r>
          </a:p>
          <a:p>
            <a:r>
              <a:rPr lang="en-US" altLang="ko-KR" dirty="0"/>
              <a:t>_not = cv2.bitwise_not(gray)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np.zeros_like</a:t>
            </a:r>
            <a:r>
              <a:rPr lang="en-US" altLang="ko-KR" dirty="0"/>
              <a:t>(gray), gray, binary, </a:t>
            </a:r>
            <a:r>
              <a:rPr lang="en-US" altLang="ko-KR" dirty="0" err="1"/>
              <a:t>np.zeros_like</a:t>
            </a:r>
            <a:r>
              <a:rPr lang="en-US" altLang="ko-KR" dirty="0"/>
              <a:t>(gray)),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((_and, _or, _</a:t>
            </a:r>
            <a:r>
              <a:rPr lang="en-US" altLang="ko-KR" dirty="0" err="1"/>
              <a:t>xor</a:t>
            </a:r>
            <a:r>
              <a:rPr lang="en-US" altLang="ko-KR" dirty="0"/>
              <a:t>, _not),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비트 연산</a:t>
            </a:r>
            <a:r>
              <a:rPr lang="en-US" altLang="ko-KR" spc="-50" dirty="0"/>
              <a:t>(Bitwise)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03" y="781470"/>
            <a:ext cx="5933333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9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히스토그램</a:t>
            </a:r>
            <a:r>
              <a:rPr lang="en-US" altLang="ko-KR" b="1" dirty="0"/>
              <a:t>(Histogram)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3" y="1969381"/>
            <a:ext cx="6268888" cy="31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17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cv2.imread("road.jpg")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result = </a:t>
            </a:r>
            <a:r>
              <a:rPr lang="en-US" altLang="ko-KR" dirty="0" err="1"/>
              <a:t>np.zeros</a:t>
            </a:r>
            <a:r>
              <a:rPr lang="en-US" altLang="ko-KR" dirty="0"/>
              <a:t>((</a:t>
            </a:r>
            <a:r>
              <a:rPr lang="en-US" altLang="ko-KR" dirty="0" err="1"/>
              <a:t>src.shape</a:t>
            </a:r>
            <a:r>
              <a:rPr lang="en-US" altLang="ko-KR" dirty="0"/>
              <a:t>[0], 256), </a:t>
            </a:r>
            <a:r>
              <a:rPr lang="en-US" altLang="ko-KR" dirty="0" err="1"/>
              <a:t>dtype</a:t>
            </a:r>
            <a:r>
              <a:rPr lang="en-US" altLang="ko-KR" dirty="0"/>
              <a:t>=np.uint8)</a:t>
            </a:r>
          </a:p>
          <a:p>
            <a:endParaRPr lang="en-US" altLang="ko-KR" dirty="0"/>
          </a:p>
          <a:p>
            <a:r>
              <a:rPr lang="en-US" altLang="ko-KR" dirty="0" err="1"/>
              <a:t>hist</a:t>
            </a:r>
            <a:r>
              <a:rPr lang="en-US" altLang="ko-KR" dirty="0"/>
              <a:t> = cv2.calcHist([gray], [0], None, [256], [0, 256])</a:t>
            </a:r>
          </a:p>
          <a:p>
            <a:r>
              <a:rPr lang="en-US" altLang="ko-KR" dirty="0"/>
              <a:t>cv2.normalize(</a:t>
            </a:r>
            <a:r>
              <a:rPr lang="en-US" altLang="ko-KR" dirty="0" err="1"/>
              <a:t>hist</a:t>
            </a:r>
            <a:r>
              <a:rPr lang="en-US" altLang="ko-KR" dirty="0"/>
              <a:t>, </a:t>
            </a:r>
            <a:r>
              <a:rPr lang="en-US" altLang="ko-KR" dirty="0" err="1"/>
              <a:t>hist</a:t>
            </a:r>
            <a:r>
              <a:rPr lang="en-US" altLang="ko-KR" dirty="0"/>
              <a:t>, 0, </a:t>
            </a:r>
            <a:r>
              <a:rPr lang="en-US" altLang="ko-KR" dirty="0" err="1"/>
              <a:t>result.shape</a:t>
            </a:r>
            <a:r>
              <a:rPr lang="en-US" altLang="ko-KR" dirty="0"/>
              <a:t>[0], cv2.NORM_MINMAX)</a:t>
            </a:r>
          </a:p>
          <a:p>
            <a:endParaRPr lang="en-US" altLang="ko-KR" dirty="0"/>
          </a:p>
          <a:p>
            <a:r>
              <a:rPr lang="en-US" altLang="ko-KR" dirty="0"/>
              <a:t>for x, y in enumerate(</a:t>
            </a:r>
            <a:r>
              <a:rPr lang="en-US" altLang="ko-KR" dirty="0" err="1"/>
              <a:t>hist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cv2.line(result, (x, </a:t>
            </a:r>
            <a:r>
              <a:rPr lang="en-US" altLang="ko-KR" dirty="0" err="1"/>
              <a:t>result.shape</a:t>
            </a:r>
            <a:r>
              <a:rPr lang="en-US" altLang="ko-KR" dirty="0"/>
              <a:t>[0]), (x, </a:t>
            </a:r>
            <a:r>
              <a:rPr lang="en-US" altLang="ko-KR" dirty="0" err="1"/>
              <a:t>result.shape</a:t>
            </a:r>
            <a:r>
              <a:rPr lang="en-US" altLang="ko-KR" dirty="0"/>
              <a:t>[0] - y), 255)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np.hstack</a:t>
            </a:r>
            <a:r>
              <a:rPr lang="en-US" altLang="ko-KR" dirty="0"/>
              <a:t>([gray, result])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히스토그램</a:t>
            </a:r>
            <a:r>
              <a:rPr lang="en-US" altLang="ko-KR" spc="-50" dirty="0"/>
              <a:t>(Histogram)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26" y="781471"/>
            <a:ext cx="5332843" cy="60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1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픽셀 접근</a:t>
            </a:r>
            <a:r>
              <a:rPr lang="en-US" altLang="ko-KR" b="1" dirty="0"/>
              <a:t>(Pixel Access)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54" y="2334570"/>
            <a:ext cx="1990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6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gray = </a:t>
            </a:r>
            <a:r>
              <a:rPr lang="en-US" altLang="ko-KR" dirty="0" err="1"/>
              <a:t>np.linspace</a:t>
            </a:r>
            <a:r>
              <a:rPr lang="en-US" altLang="ko-KR" dirty="0"/>
              <a:t>(0, 255, </a:t>
            </a:r>
            <a:r>
              <a:rPr lang="en-US" altLang="ko-KR" dirty="0" err="1"/>
              <a:t>num</a:t>
            </a:r>
            <a:r>
              <a:rPr lang="en-US" altLang="ko-KR" dirty="0"/>
              <a:t>=90000, endpoint=True, </a:t>
            </a:r>
            <a:r>
              <a:rPr lang="en-US" altLang="ko-KR" dirty="0" err="1"/>
              <a:t>retstep</a:t>
            </a:r>
            <a:r>
              <a:rPr lang="en-US" altLang="ko-KR" dirty="0"/>
              <a:t>=False, </a:t>
            </a:r>
            <a:r>
              <a:rPr lang="en-US" altLang="ko-KR" dirty="0" err="1"/>
              <a:t>dtype</a:t>
            </a:r>
            <a:r>
              <a:rPr lang="en-US" altLang="ko-KR" dirty="0"/>
              <a:t>=np.uint8).reshape(300, 300, 1)</a:t>
            </a:r>
          </a:p>
          <a:p>
            <a:r>
              <a:rPr lang="en-US" altLang="ko-KR" dirty="0"/>
              <a:t>color = </a:t>
            </a:r>
            <a:r>
              <a:rPr lang="en-US" altLang="ko-KR" dirty="0" err="1"/>
              <a:t>np.zeros</a:t>
            </a:r>
            <a:r>
              <a:rPr lang="en-US" altLang="ko-KR" dirty="0"/>
              <a:t>((300, 300, 3), np.uint8)</a:t>
            </a:r>
          </a:p>
          <a:p>
            <a:r>
              <a:rPr lang="en-US" altLang="ko-KR" dirty="0"/>
              <a:t>color[0:150, :, 0] = gray[0:150, :, 0]</a:t>
            </a:r>
          </a:p>
          <a:p>
            <a:r>
              <a:rPr lang="en-US" altLang="ko-KR" dirty="0"/>
              <a:t>color[:, 150:300, 2] = gray[:, 150:300, 0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en-US" altLang="ko-KR" dirty="0"/>
              <a:t>x, y, c = 200, 100, 0</a:t>
            </a:r>
          </a:p>
          <a:p>
            <a:r>
              <a:rPr lang="en-US" altLang="ko-KR" dirty="0" err="1"/>
              <a:t>access_gray</a:t>
            </a:r>
            <a:r>
              <a:rPr lang="en-US" altLang="ko-KR" dirty="0"/>
              <a:t> = gray[y, x, c]</a:t>
            </a:r>
          </a:p>
          <a:p>
            <a:r>
              <a:rPr lang="en-US" altLang="ko-KR" dirty="0" err="1"/>
              <a:t>access_color_blue</a:t>
            </a:r>
            <a:r>
              <a:rPr lang="en-US" altLang="ko-KR" dirty="0"/>
              <a:t> = color[y, x, c]</a:t>
            </a:r>
          </a:p>
          <a:p>
            <a:r>
              <a:rPr lang="en-US" altLang="ko-KR" dirty="0" err="1"/>
              <a:t>access_color</a:t>
            </a:r>
            <a:r>
              <a:rPr lang="en-US" altLang="ko-KR" dirty="0"/>
              <a:t> = color[y, x]</a:t>
            </a:r>
          </a:p>
          <a:p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access_gray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access_color_blue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access_color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cv2.imshow("gray", gray)</a:t>
            </a:r>
          </a:p>
          <a:p>
            <a:r>
              <a:rPr lang="en-US" altLang="ko-KR" dirty="0"/>
              <a:t>cv2.imshow("color", color)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픽셀 접근</a:t>
            </a:r>
            <a:r>
              <a:rPr lang="en-US" altLang="ko-KR" spc="-50" dirty="0"/>
              <a:t>(Pixel Access)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32" y="1079560"/>
            <a:ext cx="47339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03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트랙 바</a:t>
            </a:r>
            <a:r>
              <a:rPr lang="en-US" altLang="ko-KR" b="1" dirty="0"/>
              <a:t>(Track Bar)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317" y="1834764"/>
            <a:ext cx="5978400" cy="29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8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onChange</a:t>
            </a:r>
            <a:r>
              <a:rPr lang="en-US" altLang="ko-KR" dirty="0"/>
              <a:t>(</a:t>
            </a:r>
            <a:r>
              <a:rPr lang="en-US" altLang="ko-KR" dirty="0" err="1"/>
              <a:t>pos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pass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cv2.imread("cherryblossom.jpg", cv2.IMREAD_GRAYSCALE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cv2.namedWindow("</a:t>
            </a:r>
            <a:r>
              <a:rPr lang="en-US" altLang="ko-KR" dirty="0" err="1"/>
              <a:t>Trackbar</a:t>
            </a:r>
            <a:r>
              <a:rPr lang="en-US" altLang="ko-KR" dirty="0"/>
              <a:t> Windows</a:t>
            </a:r>
            <a:r>
              <a:rPr lang="en-US" altLang="ko-KR" dirty="0" smtClean="0"/>
              <a:t>")</a:t>
            </a:r>
            <a:endParaRPr lang="en-US" altLang="ko-KR" dirty="0"/>
          </a:p>
          <a:p>
            <a:r>
              <a:rPr lang="en-US" altLang="ko-KR" dirty="0"/>
              <a:t>cv2.createTrackbar("threshold",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</a:t>
            </a:r>
            <a:r>
              <a:rPr lang="en-US" altLang="ko-KR" dirty="0" err="1"/>
              <a:t>onChange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cv2.createTrackbar("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lambda x : x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cv2.setTrackbarPos("threshold",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127)</a:t>
            </a:r>
          </a:p>
          <a:p>
            <a:r>
              <a:rPr lang="en-US" altLang="ko-KR" dirty="0"/>
              <a:t>cv2.setTrackbarPos("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255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while cv2.waitKey(1) != </a:t>
            </a:r>
            <a:r>
              <a:rPr lang="en-US" altLang="ko-KR" dirty="0" err="1"/>
              <a:t>ord</a:t>
            </a:r>
            <a:r>
              <a:rPr lang="en-US" altLang="ko-KR" dirty="0"/>
              <a:t>('q</a:t>
            </a:r>
            <a:r>
              <a:rPr lang="en-US" altLang="ko-KR" dirty="0" smtClean="0"/>
              <a:t>'):</a:t>
            </a:r>
            <a:endParaRPr lang="en-US" altLang="ko-KR" dirty="0"/>
          </a:p>
          <a:p>
            <a:r>
              <a:rPr lang="en-US" altLang="ko-KR" dirty="0"/>
              <a:t>    thresh = cv2.getTrackbarPos("threshold",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maxval</a:t>
            </a:r>
            <a:r>
              <a:rPr lang="en-US" altLang="ko-KR" dirty="0"/>
              <a:t> = cv2.getTrackbarPos("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endParaRPr lang="en-US" altLang="ko-KR" dirty="0"/>
          </a:p>
          <a:p>
            <a:r>
              <a:rPr lang="en-US" altLang="ko-KR" dirty="0"/>
              <a:t>    _, binary = cv2.threshold(</a:t>
            </a:r>
            <a:r>
              <a:rPr lang="en-US" altLang="ko-KR" dirty="0" err="1"/>
              <a:t>src</a:t>
            </a:r>
            <a:r>
              <a:rPr lang="en-US" altLang="ko-KR" dirty="0"/>
              <a:t>, thresh, </a:t>
            </a:r>
            <a:r>
              <a:rPr lang="en-US" altLang="ko-KR" dirty="0" err="1"/>
              <a:t>maxval</a:t>
            </a:r>
            <a:r>
              <a:rPr lang="en-US" altLang="ko-KR" dirty="0"/>
              <a:t>, cv2.THRESH_BINARY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Trackbar</a:t>
            </a:r>
            <a:r>
              <a:rPr lang="en-US" altLang="ko-KR" dirty="0"/>
              <a:t> Windows", binary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트랙 바</a:t>
            </a:r>
            <a:r>
              <a:rPr lang="en-US" altLang="ko-KR" spc="-50" dirty="0"/>
              <a:t>(Track Bar)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45" y="828508"/>
            <a:ext cx="5597101" cy="59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6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onChange</a:t>
            </a:r>
            <a:r>
              <a:rPr lang="en-US" altLang="ko-KR" dirty="0"/>
              <a:t>(</a:t>
            </a:r>
            <a:r>
              <a:rPr lang="en-US" altLang="ko-KR" dirty="0" err="1"/>
              <a:t>pos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pass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cv2.imread("cherryblossom.jpg", cv2.IMREAD_GRAYSCALE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cv2.namedWindow("</a:t>
            </a:r>
            <a:r>
              <a:rPr lang="en-US" altLang="ko-KR" dirty="0" err="1"/>
              <a:t>Trackbar</a:t>
            </a:r>
            <a:r>
              <a:rPr lang="en-US" altLang="ko-KR" dirty="0"/>
              <a:t> Windows</a:t>
            </a:r>
            <a:r>
              <a:rPr lang="en-US" altLang="ko-KR" dirty="0" smtClean="0"/>
              <a:t>")</a:t>
            </a:r>
            <a:endParaRPr lang="en-US" altLang="ko-KR" dirty="0"/>
          </a:p>
          <a:p>
            <a:r>
              <a:rPr lang="en-US" altLang="ko-KR" dirty="0"/>
              <a:t>cv2.createTrackbar("threshold",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</a:t>
            </a:r>
            <a:r>
              <a:rPr lang="en-US" altLang="ko-KR" dirty="0" err="1"/>
              <a:t>onChange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cv2.createTrackbar("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lambda x : x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cv2.setTrackbarPos("threshold",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127)</a:t>
            </a:r>
          </a:p>
          <a:p>
            <a:r>
              <a:rPr lang="en-US" altLang="ko-KR" dirty="0"/>
              <a:t>cv2.setTrackbarPos("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255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while cv2.waitKey(1) != </a:t>
            </a:r>
            <a:r>
              <a:rPr lang="en-US" altLang="ko-KR" dirty="0" err="1"/>
              <a:t>ord</a:t>
            </a:r>
            <a:r>
              <a:rPr lang="en-US" altLang="ko-KR" dirty="0"/>
              <a:t>('q</a:t>
            </a:r>
            <a:r>
              <a:rPr lang="en-US" altLang="ko-KR" dirty="0" smtClean="0"/>
              <a:t>'):</a:t>
            </a:r>
            <a:endParaRPr lang="en-US" altLang="ko-KR" dirty="0"/>
          </a:p>
          <a:p>
            <a:r>
              <a:rPr lang="en-US" altLang="ko-KR" dirty="0"/>
              <a:t>    thresh = cv2.getTrackbarPos("threshold",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maxval</a:t>
            </a:r>
            <a:r>
              <a:rPr lang="en-US" altLang="ko-KR" dirty="0"/>
              <a:t> = cv2.getTrackbarPos("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endParaRPr lang="en-US" altLang="ko-KR" dirty="0"/>
          </a:p>
          <a:p>
            <a:r>
              <a:rPr lang="en-US" altLang="ko-KR" dirty="0"/>
              <a:t>    _, binary = cv2.threshold(</a:t>
            </a:r>
            <a:r>
              <a:rPr lang="en-US" altLang="ko-KR" dirty="0" err="1"/>
              <a:t>src</a:t>
            </a:r>
            <a:r>
              <a:rPr lang="en-US" altLang="ko-KR" dirty="0"/>
              <a:t>, thresh, </a:t>
            </a:r>
            <a:r>
              <a:rPr lang="en-US" altLang="ko-KR" dirty="0" err="1"/>
              <a:t>maxval</a:t>
            </a:r>
            <a:r>
              <a:rPr lang="en-US" altLang="ko-KR" dirty="0"/>
              <a:t>, cv2.THRESH_BINARY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Trackbar</a:t>
            </a:r>
            <a:r>
              <a:rPr lang="en-US" altLang="ko-KR" dirty="0"/>
              <a:t> Windows", binary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트랙 바</a:t>
            </a:r>
            <a:r>
              <a:rPr lang="en-US" altLang="ko-KR" spc="-50" dirty="0"/>
              <a:t>(Track Bar)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27" y="67002"/>
            <a:ext cx="4477265" cy="67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4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적응형</a:t>
            </a:r>
            <a:r>
              <a:rPr lang="ko-KR" altLang="en-US" b="1" dirty="0"/>
              <a:t> 이진화</a:t>
            </a:r>
            <a:r>
              <a:rPr lang="en-US" altLang="ko-KR" b="1" dirty="0"/>
              <a:t>(Adaptive Threshold)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47285"/>
              </p:ext>
            </p:extLst>
          </p:nvPr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19" y="2360825"/>
            <a:ext cx="4098255" cy="29333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05196"/>
              </p:ext>
            </p:extLst>
          </p:nvPr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 smtClean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03" y="2105815"/>
            <a:ext cx="4891537" cy="32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16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290592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cv2.imread("tree.jpg")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binary = cv2.adaptiveThreshold(gray, 255, cv2.ADAPTIVE_THRESH_MEAN_C, cv2.THRESH_BINARY, 467, 37)</a:t>
            </a:r>
          </a:p>
          <a:p>
            <a:endParaRPr lang="en-US" altLang="ko-KR" dirty="0"/>
          </a:p>
          <a:p>
            <a:r>
              <a:rPr lang="en-US" altLang="ko-KR" dirty="0"/>
              <a:t>cv2.imshow("binary", binary)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적응형</a:t>
            </a:r>
            <a:r>
              <a:rPr lang="ko-KR" altLang="en-US" spc="-50" dirty="0"/>
              <a:t> 이진화</a:t>
            </a:r>
            <a:r>
              <a:rPr lang="en-US" altLang="ko-KR" spc="-50" dirty="0"/>
              <a:t>(Adaptive Threshold)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65" y="871387"/>
            <a:ext cx="5749320" cy="55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7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480669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(root,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height=0)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(0, "</a:t>
            </a:r>
            <a:r>
              <a:rPr lang="ko-KR" altLang="en-US" dirty="0"/>
              <a:t>사과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(1, "</a:t>
            </a:r>
            <a:r>
              <a:rPr lang="ko-KR" altLang="en-US" dirty="0"/>
              <a:t>딸기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(2, "</a:t>
            </a:r>
            <a:r>
              <a:rPr lang="ko-KR" altLang="en-US" dirty="0"/>
              <a:t>바나나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수박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포도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902037" y="1172021"/>
            <a:ext cx="6089432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989376" y="1214615"/>
            <a:ext cx="5772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</a:t>
            </a:r>
            <a:r>
              <a:rPr lang="en-US" altLang="ko-KR" dirty="0" err="1"/>
              <a:t>listbox.delete</a:t>
            </a:r>
            <a:r>
              <a:rPr lang="en-US" altLang="ko-KR" dirty="0"/>
              <a:t>(0) # </a:t>
            </a:r>
            <a:r>
              <a:rPr lang="ko-KR" altLang="en-US" dirty="0"/>
              <a:t>맨 앞 항목을 삭제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갯수</a:t>
            </a:r>
            <a:r>
              <a:rPr lang="ko-KR" altLang="en-US" dirty="0"/>
              <a:t> 확인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#print("</a:t>
            </a:r>
            <a:r>
              <a:rPr lang="ko-KR" altLang="en-US" dirty="0"/>
              <a:t>리스트에는</a:t>
            </a:r>
            <a:r>
              <a:rPr lang="en-US" altLang="ko-KR" dirty="0"/>
              <a:t>", </a:t>
            </a:r>
            <a:r>
              <a:rPr lang="en-US" altLang="ko-KR" dirty="0" err="1"/>
              <a:t>listbox.size</a:t>
            </a:r>
            <a:r>
              <a:rPr lang="en-US" altLang="ko-KR" dirty="0"/>
              <a:t>(), "</a:t>
            </a:r>
            <a:r>
              <a:rPr lang="ko-KR" altLang="en-US" dirty="0"/>
              <a:t>개가 있어요</a:t>
            </a:r>
            <a:r>
              <a:rPr lang="en-US" altLang="ko-KR" dirty="0"/>
              <a:t>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항목 확인 </a:t>
            </a:r>
            <a:r>
              <a:rPr lang="en-US" altLang="ko-KR" dirty="0"/>
              <a:t>(</a:t>
            </a:r>
            <a:r>
              <a:rPr lang="ko-KR" altLang="en-US" dirty="0"/>
              <a:t>시작 </a:t>
            </a:r>
            <a:r>
              <a:rPr lang="en-US" altLang="ko-KR" dirty="0" err="1"/>
              <a:t>idx</a:t>
            </a:r>
            <a:r>
              <a:rPr lang="en-US" altLang="ko-KR" dirty="0"/>
              <a:t>, </a:t>
            </a:r>
            <a:r>
              <a:rPr lang="ko-KR" altLang="en-US" dirty="0"/>
              <a:t>끝 </a:t>
            </a:r>
            <a:r>
              <a:rPr lang="en-US" altLang="ko-KR" dirty="0" err="1"/>
              <a:t>idx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    #print("1</a:t>
            </a:r>
            <a:r>
              <a:rPr lang="ko-KR" altLang="en-US" dirty="0"/>
              <a:t>번째부터 </a:t>
            </a:r>
            <a:r>
              <a:rPr lang="en-US" altLang="ko-KR" dirty="0"/>
              <a:t>3</a:t>
            </a:r>
            <a:r>
              <a:rPr lang="ko-KR" altLang="en-US" dirty="0"/>
              <a:t>번째까지의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listbox.get</a:t>
            </a:r>
            <a:r>
              <a:rPr lang="en-US" altLang="ko-KR" dirty="0"/>
              <a:t>(0, 2))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선택된 항목 확인 </a:t>
            </a:r>
            <a:r>
              <a:rPr lang="en-US" altLang="ko-KR" dirty="0"/>
              <a:t>(</a:t>
            </a:r>
            <a:r>
              <a:rPr lang="ko-KR" altLang="en-US" dirty="0"/>
              <a:t>위치로 반환 </a:t>
            </a:r>
            <a:r>
              <a:rPr lang="en-US" altLang="ko-KR" dirty="0"/>
              <a:t>(ex) (1, 2, 3) )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선택된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39266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템플릿 매칭</a:t>
            </a:r>
            <a:r>
              <a:rPr lang="en-US" altLang="ko-KR" b="1" dirty="0"/>
              <a:t>(Template Matching)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 smtClean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29" y="2346385"/>
            <a:ext cx="2870262" cy="29246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02" y="2329911"/>
            <a:ext cx="4247072" cy="29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98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72" y="871387"/>
            <a:ext cx="4267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11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66" y="359058"/>
            <a:ext cx="5354458" cy="62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88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217" y="0"/>
            <a:ext cx="4811668" cy="6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0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리매핑</a:t>
            </a:r>
            <a:r>
              <a:rPr lang="en-US" altLang="ko-KR" b="1" dirty="0"/>
              <a:t>(Remapping)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 smtClean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87" y="2224990"/>
            <a:ext cx="4047945" cy="3048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334" y="2076263"/>
            <a:ext cx="4433438" cy="3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06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cv2.imread("buildings.jpg")</a:t>
            </a:r>
          </a:p>
          <a:p>
            <a:r>
              <a:rPr lang="en-US" altLang="ko-KR" dirty="0"/>
              <a:t>height, width = </a:t>
            </a:r>
            <a:r>
              <a:rPr lang="en-US" altLang="ko-KR" dirty="0" err="1"/>
              <a:t>src.shape</a:t>
            </a:r>
            <a:r>
              <a:rPr lang="en-US" altLang="ko-KR" dirty="0"/>
              <a:t>[:2]</a:t>
            </a:r>
          </a:p>
          <a:p>
            <a:r>
              <a:rPr lang="en-US" altLang="ko-KR" dirty="0"/>
              <a:t>map2, map1 = </a:t>
            </a:r>
            <a:r>
              <a:rPr lang="en-US" altLang="ko-KR" dirty="0" err="1"/>
              <a:t>np.indices</a:t>
            </a:r>
            <a:r>
              <a:rPr lang="en-US" altLang="ko-KR" dirty="0"/>
              <a:t>((height, width),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endParaRPr lang="en-US" altLang="ko-KR" dirty="0"/>
          </a:p>
          <a:p>
            <a:r>
              <a:rPr lang="en-US" altLang="ko-KR" dirty="0"/>
              <a:t>map1 = map1 + width / 100 * </a:t>
            </a:r>
            <a:r>
              <a:rPr lang="en-US" altLang="ko-KR" dirty="0" err="1"/>
              <a:t>np.sin</a:t>
            </a:r>
            <a:r>
              <a:rPr lang="en-US" altLang="ko-KR" dirty="0"/>
              <a:t>(map1)</a:t>
            </a:r>
          </a:p>
          <a:p>
            <a:r>
              <a:rPr lang="en-US" altLang="ko-KR" dirty="0"/>
              <a:t>map2 = map2 + height / 100 * </a:t>
            </a:r>
            <a:r>
              <a:rPr lang="en-US" altLang="ko-KR" dirty="0" err="1"/>
              <a:t>np.cos</a:t>
            </a:r>
            <a:r>
              <a:rPr lang="en-US" altLang="ko-KR" dirty="0"/>
              <a:t>(map2)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cv2.remap(</a:t>
            </a:r>
            <a:r>
              <a:rPr lang="en-US" altLang="ko-KR" dirty="0" err="1"/>
              <a:t>src</a:t>
            </a:r>
            <a:r>
              <a:rPr lang="en-US" altLang="ko-KR" dirty="0"/>
              <a:t>, map1, map2, cv2.INTER_CUBIC)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리매핑</a:t>
            </a:r>
            <a:r>
              <a:rPr lang="en-US" altLang="ko-KR" b="1" dirty="0"/>
              <a:t>(Remapping)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42" y="370936"/>
            <a:ext cx="6306658" cy="61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B396D27-6B20-406E-B06E-68ACB9E5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35" y="1987312"/>
            <a:ext cx="3591964" cy="28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701506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chkvar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en-US" altLang="ko-KR" dirty="0" err="1"/>
              <a:t>chkvar</a:t>
            </a:r>
            <a:r>
              <a:rPr lang="en-US" altLang="ko-KR" dirty="0"/>
              <a:t> </a:t>
            </a:r>
            <a:r>
              <a:rPr lang="ko-KR" altLang="en-US" dirty="0"/>
              <a:t>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 err="1"/>
              <a:t>chkbox</a:t>
            </a:r>
            <a:r>
              <a:rPr lang="en-US" altLang="ko-KR" dirty="0"/>
              <a:t>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오늘 하루 보지 않기</a:t>
            </a:r>
            <a:r>
              <a:rPr lang="en-US" altLang="ko-KR" dirty="0"/>
              <a:t>", variable=</a:t>
            </a:r>
            <a:r>
              <a:rPr lang="en-US" altLang="ko-KR" dirty="0" err="1"/>
              <a:t>chkvar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chkbox.select</a:t>
            </a:r>
            <a:r>
              <a:rPr lang="en-US" altLang="ko-KR" dirty="0"/>
              <a:t>() # </a:t>
            </a:r>
            <a:r>
              <a:rPr lang="ko-KR" altLang="en-US" dirty="0"/>
              <a:t>자동 선택 처리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chkbox.deselect</a:t>
            </a:r>
            <a:r>
              <a:rPr lang="en-US" altLang="ko-KR" dirty="0"/>
              <a:t>() # </a:t>
            </a:r>
            <a:r>
              <a:rPr lang="ko-KR" altLang="en-US" dirty="0"/>
              <a:t>선택 해제 처리</a:t>
            </a:r>
          </a:p>
          <a:p>
            <a:r>
              <a:rPr lang="en-US" altLang="ko-KR" dirty="0" err="1"/>
              <a:t>chkbox.pack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chkvar2 = </a:t>
            </a:r>
            <a:r>
              <a:rPr lang="en-US" altLang="ko-KR" dirty="0" err="1"/>
              <a:t>IntVar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chkbox2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일주일동안 보지 않기</a:t>
            </a:r>
            <a:r>
              <a:rPr lang="en-US" altLang="ko-KR" dirty="0"/>
              <a:t>", variable=chkvar2)</a:t>
            </a:r>
          </a:p>
          <a:p>
            <a:r>
              <a:rPr lang="en-US" altLang="ko-KR" dirty="0"/>
              <a:t>chkbox2.pack()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289961" y="1172021"/>
            <a:ext cx="5701507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370637" y="1242000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chkvar.get</a:t>
            </a:r>
            <a:r>
              <a:rPr lang="en-US" altLang="ko-KR" dirty="0"/>
              <a:t>()) # 0 : </a:t>
            </a:r>
            <a:r>
              <a:rPr lang="ko-KR" altLang="en-US" dirty="0"/>
              <a:t>체크 해제</a:t>
            </a:r>
            <a:r>
              <a:rPr lang="en-US" altLang="ko-KR" dirty="0"/>
              <a:t>, 1 : </a:t>
            </a:r>
            <a:r>
              <a:rPr lang="ko-KR" altLang="en-US" dirty="0"/>
              <a:t>체크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print(chkvar2.get())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6605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50798"/>
              </p:ext>
            </p:extLst>
          </p:nvPr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DA0FAB-DC19-4357-8599-DAF989C8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7" y="1763003"/>
            <a:ext cx="4419686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4216"/>
            <a:ext cx="5701506" cy="56278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826429"/>
            <a:ext cx="6558701" cy="65069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burger_var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ko-KR" altLang="en-US" dirty="0"/>
              <a:t>여기에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/>
              <a:t>btn_burger1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햄버거</a:t>
            </a:r>
            <a:r>
              <a:rPr lang="en-US" altLang="ko-KR" dirty="0"/>
              <a:t>	", value=1,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btn_burger2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치즈버거</a:t>
            </a:r>
            <a:r>
              <a:rPr lang="en-US" altLang="ko-KR" dirty="0"/>
              <a:t>	", value=2,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btn_burger3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치킨버거</a:t>
            </a:r>
            <a:r>
              <a:rPr lang="en-US" altLang="ko-KR" dirty="0"/>
              <a:t>	", value=3,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btn_burger1.pack()</a:t>
            </a:r>
          </a:p>
          <a:p>
            <a:r>
              <a:rPr lang="en-US" altLang="ko-KR" dirty="0"/>
              <a:t>btn_burger2.pack()</a:t>
            </a:r>
          </a:p>
          <a:p>
            <a:r>
              <a:rPr lang="en-US" altLang="ko-KR" dirty="0"/>
              <a:t>btn_burger3.pack()</a:t>
            </a:r>
          </a:p>
          <a:p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024865" y="914216"/>
            <a:ext cx="5966604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24864" y="671691"/>
            <a:ext cx="57726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Label(root, text="</a:t>
            </a:r>
            <a:r>
              <a:rPr lang="ko-KR" altLang="en-US" dirty="0"/>
              <a:t>음료를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drink_var</a:t>
            </a:r>
            <a:r>
              <a:rPr lang="en-US" altLang="ko-KR" dirty="0"/>
              <a:t> = </a:t>
            </a:r>
            <a:r>
              <a:rPr lang="en-US" altLang="ko-KR" dirty="0" err="1"/>
              <a:t>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btn_drink1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콜라</a:t>
            </a:r>
            <a:r>
              <a:rPr lang="en-US" altLang="ko-KR" dirty="0"/>
              <a:t>", value="</a:t>
            </a:r>
            <a:r>
              <a:rPr lang="ko-KR" altLang="en-US" dirty="0"/>
              <a:t>콜라</a:t>
            </a:r>
            <a:r>
              <a:rPr lang="en-US" altLang="ko-KR" dirty="0"/>
              <a:t>	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btn_drink1.select()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btn_drink2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사이다</a:t>
            </a:r>
            <a:r>
              <a:rPr lang="en-US" altLang="ko-KR" dirty="0"/>
              <a:t>", value="</a:t>
            </a:r>
            <a:r>
              <a:rPr lang="ko-KR" altLang="en-US" dirty="0"/>
              <a:t>사이</a:t>
            </a:r>
            <a:r>
              <a:rPr lang="en-US" altLang="ko-KR" dirty="0"/>
              <a:t>	</a:t>
            </a:r>
            <a:r>
              <a:rPr lang="ko-KR" altLang="en-US" dirty="0"/>
              <a:t>다</a:t>
            </a:r>
            <a:r>
              <a:rPr lang="en-US" altLang="ko-KR" dirty="0"/>
              <a:t>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btn_drink1.pack()</a:t>
            </a:r>
          </a:p>
          <a:p>
            <a:r>
              <a:rPr lang="en-US" altLang="ko-KR" dirty="0"/>
              <a:t>btn_drink2.pack()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burger_var.get</a:t>
            </a:r>
            <a:r>
              <a:rPr lang="en-US" altLang="ko-KR" dirty="0"/>
              <a:t>()) # </a:t>
            </a:r>
            <a:r>
              <a:rPr lang="ko-KR" altLang="en-US" dirty="0"/>
              <a:t>햄버거 중 선택된 라디오 항목의 값</a:t>
            </a:r>
            <a:r>
              <a:rPr lang="en-US" altLang="ko-KR" dirty="0"/>
              <a:t>(value)</a:t>
            </a:r>
            <a:r>
              <a:rPr lang="ko-KR" altLang="en-US" dirty="0"/>
              <a:t>을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drink_var.get</a:t>
            </a:r>
            <a:r>
              <a:rPr lang="en-US" altLang="ko-KR" dirty="0"/>
              <a:t>()) # </a:t>
            </a:r>
            <a:r>
              <a:rPr lang="ko-KR" altLang="en-US" dirty="0"/>
              <a:t>음료 중 선택된 값을 출력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주문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781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6AED968-DC50-4B20-8B9F-16150227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8" y="1753435"/>
            <a:ext cx="4393621" cy="35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605250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6052504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values = [str(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</a:t>
            </a:r>
            <a:r>
              <a:rPr lang="ko-KR" altLang="en-US" dirty="0"/>
              <a:t> </a:t>
            </a: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32)] # 1 ~ 31 </a:t>
            </a:r>
            <a:r>
              <a:rPr lang="ko-KR" altLang="en-US" dirty="0"/>
              <a:t>까지의 숫자</a:t>
            </a:r>
          </a:p>
          <a:p>
            <a:r>
              <a:rPr lang="en-US" altLang="ko-KR" dirty="0" err="1"/>
              <a:t>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height=5, values=values)</a:t>
            </a:r>
          </a:p>
          <a:p>
            <a:r>
              <a:rPr lang="en-US" altLang="ko-KR" dirty="0" err="1"/>
              <a:t>combobox.pack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combobox.set</a:t>
            </a:r>
            <a:r>
              <a:rPr lang="en-US" altLang="ko-KR" dirty="0"/>
              <a:t>("</a:t>
            </a:r>
            <a:r>
              <a:rPr lang="ko-KR" altLang="en-US" dirty="0"/>
              <a:t>카드 결제일</a:t>
            </a:r>
            <a:r>
              <a:rPr lang="en-US" altLang="ko-KR" dirty="0"/>
              <a:t>") # </a:t>
            </a:r>
            <a:r>
              <a:rPr lang="ko-KR" altLang="en-US" dirty="0"/>
              <a:t>최초 목록 제목 설정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readonly_combobox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height=10, </a:t>
            </a:r>
          </a:p>
          <a:p>
            <a:r>
              <a:rPr lang="en-US" altLang="ko-KR" dirty="0"/>
              <a:t>	values=values, state="</a:t>
            </a:r>
            <a:r>
              <a:rPr lang="en-US" altLang="ko-KR" dirty="0" err="1"/>
              <a:t>readonly</a:t>
            </a:r>
            <a:r>
              <a:rPr lang="en-US" altLang="ko-KR" dirty="0"/>
              <a:t>") # </a:t>
            </a:r>
            <a:r>
              <a:rPr lang="ko-KR" altLang="en-US" dirty="0"/>
              <a:t>읽기전용</a:t>
            </a:r>
          </a:p>
          <a:p>
            <a:r>
              <a:rPr lang="en-US" altLang="ko-KR" dirty="0" err="1"/>
              <a:t>readonly_combobox.current</a:t>
            </a:r>
            <a:r>
              <a:rPr lang="en-US" altLang="ko-KR" dirty="0"/>
              <a:t>(0) # 0</a:t>
            </a:r>
            <a:r>
              <a:rPr lang="ko-KR" altLang="en-US" dirty="0"/>
              <a:t>번째 인덱스 값 선택</a:t>
            </a:r>
          </a:p>
          <a:p>
            <a:r>
              <a:rPr lang="en-US" altLang="ko-KR" dirty="0" err="1"/>
              <a:t>readonly_combobox.pack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498693" y="914217"/>
            <a:ext cx="5492776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561209" y="919105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combobox.get</a:t>
            </a:r>
            <a:r>
              <a:rPr lang="en-US" altLang="ko-KR" dirty="0"/>
              <a:t>()) # </a:t>
            </a:r>
            <a:r>
              <a:rPr lang="ko-KR" altLang="en-US" dirty="0"/>
              <a:t>선택된 값 표시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readonly_combobox.get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선택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88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6868A7-D6A6-4016-91F6-07E33C66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47" y="2294526"/>
            <a:ext cx="3079687" cy="2462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CEC9CB-293F-4E2C-8258-537F7299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9" y="2294527"/>
            <a:ext cx="3068261" cy="24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time</a:t>
            </a:r>
          </a:p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]	mode="indeterminate")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	mode="determinate")</a:t>
            </a:r>
          </a:p>
          <a:p>
            <a:r>
              <a:rPr lang="en-US" altLang="ko-KR" dirty="0" err="1"/>
              <a:t>progressbar.start</a:t>
            </a:r>
            <a:r>
              <a:rPr lang="en-US" altLang="ko-KR" dirty="0"/>
              <a:t>(10) # 10 </a:t>
            </a:r>
            <a:r>
              <a:rPr lang="en-US" altLang="ko-KR" dirty="0" err="1"/>
              <a:t>ms</a:t>
            </a:r>
            <a:r>
              <a:rPr lang="en-US" altLang="ko-KR" dirty="0"/>
              <a:t> </a:t>
            </a:r>
            <a:r>
              <a:rPr lang="ko-KR" altLang="en-US" dirty="0"/>
              <a:t>마다 움직임</a:t>
            </a:r>
          </a:p>
          <a:p>
            <a:r>
              <a:rPr lang="en-US" altLang="ko-KR" dirty="0" err="1"/>
              <a:t>progressbar.pack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progressbar.stop</a:t>
            </a:r>
            <a:r>
              <a:rPr lang="en-US" altLang="ko-KR" dirty="0"/>
              <a:t>() # </a:t>
            </a:r>
            <a:r>
              <a:rPr lang="ko-KR" altLang="en-US" dirty="0"/>
              <a:t>작동 중지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중지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/>
              <a:t>p_var2 = </a:t>
            </a:r>
            <a:r>
              <a:rPr lang="en-US" altLang="ko-KR" dirty="0" err="1"/>
              <a:t>DoubleVar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progressbar2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length=150, variable=p_var2)</a:t>
            </a:r>
          </a:p>
          <a:p>
            <a:r>
              <a:rPr lang="en-US" altLang="ko-KR" dirty="0"/>
              <a:t>progressbar2.pack()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btncmd2():</a:t>
            </a:r>
          </a:p>
          <a:p>
            <a:r>
              <a:rPr lang="en-US" altLang="ko-KR" dirty="0"/>
              <a:t>    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101): # 1 ~ 100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time.sleep</a:t>
            </a:r>
            <a:r>
              <a:rPr lang="en-US" altLang="ko-KR" dirty="0"/>
              <a:t>(0.01) # 0.01 </a:t>
            </a:r>
            <a:r>
              <a:rPr lang="ko-KR" altLang="en-US" dirty="0"/>
              <a:t>초 대기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    </a:t>
            </a:r>
            <a:r>
              <a:rPr lang="en-US" altLang="ko-KR" dirty="0"/>
              <a:t>p_var2.set(</a:t>
            </a:r>
            <a:r>
              <a:rPr lang="en-US" altLang="ko-KR" dirty="0" err="1"/>
              <a:t>i</a:t>
            </a:r>
            <a:r>
              <a:rPr lang="en-US" altLang="ko-KR" dirty="0"/>
              <a:t>) # progress bar </a:t>
            </a:r>
            <a:r>
              <a:rPr lang="ko-KR" altLang="en-US" dirty="0"/>
              <a:t>의 값 설정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progressbar2.update() # </a:t>
            </a:r>
            <a:r>
              <a:rPr lang="en-US" altLang="ko-KR" dirty="0" err="1"/>
              <a:t>ui</a:t>
            </a:r>
            <a:r>
              <a:rPr lang="en-US" altLang="ko-KR" dirty="0"/>
              <a:t> </a:t>
            </a:r>
            <a:r>
              <a:rPr lang="ko-KR" altLang="en-US" dirty="0"/>
              <a:t>업데이트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print(p_var2.get())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시작</a:t>
            </a:r>
            <a:r>
              <a:rPr lang="en-US" altLang="ko-KR" dirty="0"/>
              <a:t>", command=btncmd2)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1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3053" y="2036190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altLang="ko-KR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2920179"/>
            <a:ext cx="5056505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GUI </a:t>
            </a: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프로그래밍</a:t>
            </a:r>
            <a:endParaRPr kumimoji="0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85870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7B9C135-8E4D-4171-9137-6A48420D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70" y="1770403"/>
            <a:ext cx="4228493" cy="3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6"/>
            <a:ext cx="5250424" cy="588664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create_new_file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새 파일을 만듭니다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menu = Menu(root)</a:t>
            </a:r>
            <a:br>
              <a:rPr lang="en-US" altLang="ko-KR" dirty="0"/>
            </a:br>
            <a:r>
              <a:rPr lang="en-US" altLang="ko-KR" dirty="0"/>
              <a:t># File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File", command=</a:t>
            </a:r>
            <a:r>
              <a:rPr lang="en-US" altLang="ko-KR" dirty="0" err="1"/>
              <a:t>create_new_file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Window")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(label="Open File...")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(label="Save All", state="disable") # </a:t>
            </a:r>
            <a:r>
              <a:rPr lang="ko-KR" altLang="en-US" dirty="0"/>
              <a:t>비활성화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menu_file.add_command</a:t>
            </a:r>
            <a:r>
              <a:rPr lang="en-US" altLang="ko-KR" dirty="0"/>
              <a:t>(label="Exit",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(label="File",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Edit </a:t>
            </a:r>
            <a:r>
              <a:rPr lang="ko-KR" altLang="en-US" dirty="0"/>
              <a:t>메뉴 </a:t>
            </a:r>
            <a:r>
              <a:rPr lang="en-US" altLang="ko-KR" dirty="0"/>
              <a:t>(</a:t>
            </a:r>
            <a:r>
              <a:rPr lang="ko-KR" altLang="en-US" dirty="0"/>
              <a:t>빈 값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(label="Edit")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Language </a:t>
            </a:r>
            <a:r>
              <a:rPr lang="ko-KR" altLang="en-US" dirty="0"/>
              <a:t>메뉴 추가 </a:t>
            </a:r>
            <a:r>
              <a:rPr lang="en-US" altLang="ko-KR" dirty="0"/>
              <a:t>(radio </a:t>
            </a:r>
            <a:r>
              <a:rPr lang="ko-KR" altLang="en-US" dirty="0"/>
              <a:t>버튼을 통해서 </a:t>
            </a:r>
            <a:r>
              <a:rPr lang="ko-KR" altLang="en-US" dirty="0" err="1"/>
              <a:t>택</a:t>
            </a:r>
            <a:r>
              <a:rPr lang="en-US" altLang="ko-KR" dirty="0"/>
              <a:t>1)</a:t>
            </a:r>
            <a:endParaRPr lang="ko-KR" altLang="en-US" dirty="0"/>
          </a:p>
          <a:p>
            <a:r>
              <a:rPr lang="en-US" altLang="ko-KR" dirty="0" err="1"/>
              <a:t>menu_lang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(label="Python")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(label="Java")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(label="C++")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(label="Language", menu=</a:t>
            </a:r>
            <a:r>
              <a:rPr lang="en-US" altLang="ko-KR" dirty="0" err="1"/>
              <a:t>menu_lang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View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menu_view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menu_view.add_checkbutton</a:t>
            </a:r>
            <a:r>
              <a:rPr lang="en-US" altLang="ko-KR" dirty="0"/>
              <a:t>(label="Show </a:t>
            </a:r>
            <a:r>
              <a:rPr lang="en-US" altLang="ko-KR" dirty="0" err="1"/>
              <a:t>Minimap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(label="View", menu=</a:t>
            </a:r>
            <a:r>
              <a:rPr lang="en-US" altLang="ko-KR" dirty="0" err="1"/>
              <a:t>menu_view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801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메시지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881DCD-819D-402C-BE07-D6097CE3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77" y="1952625"/>
            <a:ext cx="5895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678390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tkinter.messagebox</a:t>
            </a:r>
            <a:r>
              <a:rPr lang="en-US" altLang="ko-KR" dirty="0"/>
              <a:t> as </a:t>
            </a:r>
            <a:r>
              <a:rPr lang="en-US" altLang="ko-KR" dirty="0" err="1"/>
              <a:t>msgbox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기차 예매 시스템이라고 가정</a:t>
            </a:r>
          </a:p>
          <a:p>
            <a:r>
              <a:rPr lang="en-US" altLang="ko-KR" dirty="0"/>
              <a:t>def info():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msgbox.showinfo</a:t>
            </a:r>
            <a:r>
              <a:rPr lang="en-US" altLang="ko-KR" dirty="0"/>
              <a:t>("</a:t>
            </a:r>
            <a:r>
              <a:rPr lang="ko-KR" altLang="en-US" dirty="0"/>
              <a:t>알림</a:t>
            </a:r>
            <a:r>
              <a:rPr lang="en-US" altLang="ko-KR" dirty="0"/>
              <a:t>", "</a:t>
            </a:r>
            <a:r>
              <a:rPr lang="ko-KR" altLang="en-US" dirty="0"/>
              <a:t>정상적으로 예매 완료되었습니다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retrycancel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msgbox.askretrycancel</a:t>
            </a:r>
            <a:r>
              <a:rPr lang="en-US" altLang="ko-KR" dirty="0"/>
              <a:t>("</a:t>
            </a:r>
            <a:r>
              <a:rPr lang="ko-KR" altLang="en-US" dirty="0"/>
              <a:t>재시도 </a:t>
            </a:r>
            <a:r>
              <a:rPr lang="en-US" altLang="ko-KR" dirty="0"/>
              <a:t>/ </a:t>
            </a:r>
            <a:r>
              <a:rPr lang="ko-KR" altLang="en-US" dirty="0"/>
              <a:t>취소</a:t>
            </a:r>
            <a:r>
              <a:rPr lang="en-US" altLang="ko-KR" dirty="0"/>
              <a:t>", "</a:t>
            </a:r>
            <a:r>
              <a:rPr lang="ko-KR" altLang="en-US" dirty="0"/>
              <a:t>일시적인 오류입니다</a:t>
            </a:r>
            <a:r>
              <a:rPr lang="en-US" altLang="ko-KR" dirty="0"/>
              <a:t>. </a:t>
            </a:r>
            <a:r>
              <a:rPr lang="ko-KR" altLang="en-US" dirty="0"/>
              <a:t>다시 시도하시겠습니까</a:t>
            </a:r>
            <a:r>
              <a:rPr lang="en-US" altLang="ko-KR" dirty="0"/>
              <a:t>?")    </a:t>
            </a:r>
          </a:p>
          <a:p>
            <a:r>
              <a:rPr lang="en-US" altLang="ko-KR" dirty="0"/>
              <a:t>    if response == 1: # </a:t>
            </a:r>
            <a:r>
              <a:rPr lang="ko-KR" altLang="en-US" dirty="0"/>
              <a:t>재시도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재시도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/>
              <a:t>취소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yesno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msgbox.askyesno</a:t>
            </a:r>
            <a:r>
              <a:rPr lang="en-US" altLang="ko-KR" dirty="0"/>
              <a:t>("</a:t>
            </a:r>
            <a:r>
              <a:rPr lang="ko-KR" altLang="en-US" dirty="0"/>
              <a:t>예 </a:t>
            </a:r>
            <a:r>
              <a:rPr lang="en-US" altLang="ko-KR" dirty="0"/>
              <a:t>/ </a:t>
            </a:r>
            <a:r>
              <a:rPr lang="ko-KR" altLang="en-US" dirty="0" err="1"/>
              <a:t>아니오</a:t>
            </a:r>
            <a:r>
              <a:rPr lang="en-US" altLang="ko-KR" dirty="0"/>
              <a:t>", "</a:t>
            </a:r>
            <a:r>
              <a:rPr lang="ko-KR" altLang="en-US" dirty="0"/>
              <a:t>해당 좌석은 역방향입니다</a:t>
            </a:r>
            <a:r>
              <a:rPr lang="en-US" altLang="ko-KR" dirty="0"/>
              <a:t>. </a:t>
            </a:r>
            <a:r>
              <a:rPr lang="ko-KR" altLang="en-US" dirty="0"/>
              <a:t>예매하시겠습니까</a:t>
            </a:r>
            <a:r>
              <a:rPr lang="en-US" altLang="ko-KR" dirty="0"/>
              <a:t>?")</a:t>
            </a:r>
          </a:p>
          <a:p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yesnocancel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msgbox.askyesnocancel</a:t>
            </a:r>
            <a:r>
              <a:rPr lang="en-US" altLang="ko-KR" dirty="0"/>
              <a:t>(title=None, message="</a:t>
            </a:r>
            <a:r>
              <a:rPr lang="ko-KR" altLang="en-US" dirty="0"/>
              <a:t>예매 내역이 저장되지 않았습니다</a:t>
            </a:r>
            <a:r>
              <a:rPr lang="en-US" altLang="ko-KR" dirty="0"/>
              <a:t>.\n</a:t>
            </a:r>
            <a:r>
              <a:rPr lang="ko-KR" altLang="en-US" dirty="0"/>
              <a:t>저장 후 프로그램을 종료하시겠습니까</a:t>
            </a:r>
            <a:r>
              <a:rPr lang="en-US" altLang="ko-KR" dirty="0"/>
              <a:t>?")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네 </a:t>
            </a:r>
            <a:r>
              <a:rPr lang="en-US" altLang="ko-KR" dirty="0"/>
              <a:t>: </a:t>
            </a:r>
            <a:r>
              <a:rPr lang="ko-KR" altLang="en-US" dirty="0"/>
              <a:t>저장 후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: </a:t>
            </a:r>
            <a:r>
              <a:rPr lang="ko-KR" altLang="en-US" dirty="0"/>
              <a:t>저장 하지 않고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취소 </a:t>
            </a:r>
            <a:r>
              <a:rPr lang="en-US" altLang="ko-KR" dirty="0"/>
              <a:t>: </a:t>
            </a:r>
            <a:r>
              <a:rPr lang="ko-KR" altLang="en-US" dirty="0"/>
              <a:t>프로그램 종료 취소 </a:t>
            </a:r>
            <a:r>
              <a:rPr lang="en-US" altLang="ko-KR" dirty="0"/>
              <a:t>(</a:t>
            </a:r>
            <a:r>
              <a:rPr lang="ko-KR" altLang="en-US" dirty="0"/>
              <a:t>현재 화면에서 계속 작업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응답</a:t>
            </a:r>
            <a:r>
              <a:rPr lang="en-US" altLang="ko-KR" dirty="0"/>
              <a:t>:", response) # True, False, None -&gt; </a:t>
            </a:r>
            <a:r>
              <a:rPr lang="ko-KR" altLang="en-US" dirty="0"/>
              <a:t>예 </a:t>
            </a:r>
            <a:r>
              <a:rPr lang="en-US" altLang="ko-KR" dirty="0"/>
              <a:t>1, 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0, </a:t>
            </a:r>
            <a:r>
              <a:rPr lang="ko-KR" altLang="en-US" dirty="0"/>
              <a:t>그 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if response == 1: # </a:t>
            </a:r>
            <a:r>
              <a:rPr lang="ko-KR" altLang="en-US" dirty="0"/>
              <a:t>네</a:t>
            </a:r>
            <a:r>
              <a:rPr lang="en-US" altLang="ko-KR" dirty="0"/>
              <a:t>, ok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예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 err="1"/>
              <a:t>아니오</a:t>
            </a:r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 err="1"/>
              <a:t>아니오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else: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command=info, text="</a:t>
            </a:r>
            <a:r>
              <a:rPr lang="ko-KR" altLang="en-US" dirty="0"/>
              <a:t>알림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yesnocancel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ko-KR" altLang="en-US" dirty="0"/>
              <a:t> 취소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151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2DB63A-D12A-4A2C-8BDC-978E3BCA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63" y="1903614"/>
            <a:ext cx="4654395" cy="32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선택해 주세요</a:t>
            </a:r>
            <a:r>
              <a:rPr lang="en-US" altLang="ko-KR" dirty="0"/>
              <a:t>").pack(side="top")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text="</a:t>
            </a:r>
            <a:r>
              <a:rPr lang="ko-KR" altLang="en-US" dirty="0"/>
              <a:t>주문하기</a:t>
            </a:r>
            <a:r>
              <a:rPr lang="en-US" altLang="ko-KR" dirty="0"/>
              <a:t>").pack(side="bottom")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메뉴 프레임</a:t>
            </a:r>
          </a:p>
          <a:p>
            <a:r>
              <a:rPr lang="en-US" altLang="ko-KR" dirty="0" err="1"/>
              <a:t>frame_burger</a:t>
            </a:r>
            <a:r>
              <a:rPr lang="en-US" altLang="ko-KR" dirty="0"/>
              <a:t> = Frame(root, relief="solid", bd=1)</a:t>
            </a:r>
          </a:p>
          <a:p>
            <a:r>
              <a:rPr lang="en-US" altLang="ko-KR" dirty="0" err="1"/>
              <a:t>frame_burger.pack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/>
              <a:t>햄버거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치즈버거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치킨버거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음료 프레임</a:t>
            </a:r>
          </a:p>
          <a:p>
            <a:r>
              <a:rPr lang="en-US" altLang="ko-KR" dirty="0" err="1"/>
              <a:t>frame_drink</a:t>
            </a:r>
            <a:r>
              <a:rPr lang="en-US" altLang="ko-KR" dirty="0"/>
              <a:t> = </a:t>
            </a:r>
            <a:r>
              <a:rPr lang="en-US" altLang="ko-KR" dirty="0" err="1"/>
              <a:t>LabelFrame</a:t>
            </a:r>
            <a:r>
              <a:rPr lang="en-US" altLang="ko-KR" dirty="0"/>
              <a:t>(root, text="</a:t>
            </a:r>
            <a:r>
              <a:rPr lang="ko-KR" altLang="en-US" dirty="0"/>
              <a:t>음료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frame_drink.pack</a:t>
            </a:r>
            <a:r>
              <a:rPr lang="en-US" altLang="ko-KR" dirty="0"/>
              <a:t>(side="right",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콜라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사이다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387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321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2A81B2E-DFAD-48EC-8F4F-6359075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92" y="1857375"/>
            <a:ext cx="2076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4280030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  <a:endParaRPr lang="ko-KR" altLang="en-US" dirty="0"/>
          </a:p>
          <a:p>
            <a:r>
              <a:rPr lang="en-US" altLang="ko-KR" dirty="0"/>
              <a:t># btn2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# btn1.pack()</a:t>
            </a:r>
          </a:p>
          <a:p>
            <a:r>
              <a:rPr lang="en-US" altLang="ko-KR" dirty="0"/>
              <a:t># # 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# btn1.pack(side="left")</a:t>
            </a:r>
          </a:p>
          <a:p>
            <a:r>
              <a:rPr lang="en-US" altLang="ko-KR" dirty="0"/>
              <a:t># # btn2.pack(side="left")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btn1.grid(row=0, column=0)</a:t>
            </a:r>
          </a:p>
          <a:p>
            <a:r>
              <a:rPr lang="en-US" altLang="ko-KR" dirty="0"/>
              <a:t># btn2.grid(row=1, column=1)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603389" y="914216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4688377" y="914217"/>
            <a:ext cx="7143649" cy="1837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맨 윗줄</a:t>
            </a:r>
          </a:p>
          <a:p>
            <a:r>
              <a:rPr lang="en-US" altLang="ko-KR" dirty="0"/>
              <a:t>btn_f16 = Button(root, text="F16", width=5, height=2)</a:t>
            </a:r>
          </a:p>
          <a:p>
            <a:r>
              <a:rPr lang="en-US" altLang="ko-KR" dirty="0"/>
              <a:t>btn_f17 = Button(root, text="F17", width=5, height=2)</a:t>
            </a:r>
          </a:p>
          <a:p>
            <a:r>
              <a:rPr lang="en-US" altLang="ko-KR" dirty="0"/>
              <a:t>btn_f18 = Button(root, text="F18", width=5, height=2)</a:t>
            </a:r>
          </a:p>
          <a:p>
            <a:r>
              <a:rPr lang="en-US" altLang="ko-KR" dirty="0"/>
              <a:t>btn_f19 = Button(root, text="F19",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btn_f16.grid(row=0,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btn_f17.grid(row=0,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btn_f18.grid(row=0,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btn_f19.grid(row=0,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clear </a:t>
            </a:r>
            <a:r>
              <a:rPr lang="ko-KR" altLang="en-US" dirty="0"/>
              <a:t>줄</a:t>
            </a:r>
          </a:p>
          <a:p>
            <a:r>
              <a:rPr lang="en-US" altLang="ko-KR" dirty="0" err="1"/>
              <a:t>btn_clear</a:t>
            </a:r>
            <a:r>
              <a:rPr lang="en-US" altLang="ko-KR" dirty="0"/>
              <a:t> = Button(root, text="clear", width=5, height=2)</a:t>
            </a:r>
          </a:p>
          <a:p>
            <a:r>
              <a:rPr lang="en-US" altLang="ko-KR" dirty="0" err="1"/>
              <a:t>btn_equal</a:t>
            </a:r>
            <a:r>
              <a:rPr lang="en-US" altLang="ko-KR" dirty="0"/>
              <a:t> = Button(root, text="=", width=5, height=2)</a:t>
            </a:r>
          </a:p>
          <a:p>
            <a:r>
              <a:rPr lang="en-US" altLang="ko-KR" dirty="0" err="1"/>
              <a:t>btn_div</a:t>
            </a:r>
            <a:r>
              <a:rPr lang="en-US" altLang="ko-KR" dirty="0"/>
              <a:t> = Button(root, text="/", width=5, height=2)</a:t>
            </a:r>
          </a:p>
          <a:p>
            <a:r>
              <a:rPr lang="en-US" altLang="ko-KR" dirty="0" err="1"/>
              <a:t>btn_mul</a:t>
            </a:r>
            <a:r>
              <a:rPr lang="en-US" altLang="ko-KR" dirty="0"/>
              <a:t> = Button(root, text="*",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btn_clear.grid</a:t>
            </a:r>
            <a:r>
              <a:rPr lang="en-US" altLang="ko-KR" dirty="0"/>
              <a:t>(row=1,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btn_equal.grid</a:t>
            </a:r>
            <a:r>
              <a:rPr lang="en-US" altLang="ko-KR" dirty="0"/>
              <a:t>(row=1,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btn_div.grid</a:t>
            </a:r>
            <a:r>
              <a:rPr lang="en-US" altLang="ko-KR" dirty="0"/>
              <a:t>(row=1,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btn_mul.grid</a:t>
            </a:r>
            <a:r>
              <a:rPr lang="en-US" altLang="ko-KR" dirty="0"/>
              <a:t>(row=1,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7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root.geometry</a:t>
            </a:r>
            <a:r>
              <a:rPr lang="en-US" altLang="ko-KR" dirty="0"/>
              <a:t>("640x480+300+100") </a:t>
            </a:r>
          </a:p>
          <a:p>
            <a:r>
              <a:rPr lang="en-US" altLang="ko-KR" dirty="0"/>
              <a:t># </a:t>
            </a:r>
            <a:r>
              <a:rPr lang="ko-KR" altLang="en-US" dirty="0"/>
              <a:t>가로 * 세로 </a:t>
            </a:r>
            <a:r>
              <a:rPr lang="en-US" altLang="ko-KR" dirty="0"/>
              <a:t>+ x</a:t>
            </a:r>
            <a:r>
              <a:rPr lang="ko-KR" altLang="en-US" dirty="0"/>
              <a:t>좌표 </a:t>
            </a:r>
            <a:r>
              <a:rPr lang="en-US" altLang="ko-KR" dirty="0"/>
              <a:t>+ y</a:t>
            </a:r>
            <a:r>
              <a:rPr lang="ko-KR" altLang="en-US" dirty="0"/>
              <a:t>좌표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root.resizable</a:t>
            </a:r>
            <a:r>
              <a:rPr lang="en-US" altLang="ko-KR" dirty="0"/>
              <a:t>(True, False) </a:t>
            </a:r>
          </a:p>
          <a:p>
            <a:r>
              <a:rPr lang="en-US" altLang="ko-KR" dirty="0"/>
              <a:t># x(</a:t>
            </a:r>
            <a:r>
              <a:rPr lang="ko-KR" altLang="en-US" dirty="0"/>
              <a:t>너비</a:t>
            </a:r>
            <a:r>
              <a:rPr lang="en-US" altLang="ko-KR" dirty="0"/>
              <a:t>), y(</a:t>
            </a:r>
            <a:r>
              <a:rPr lang="ko-KR" altLang="en-US" dirty="0"/>
              <a:t>높이</a:t>
            </a:r>
            <a:r>
              <a:rPr lang="en-US" altLang="ko-KR" dirty="0"/>
              <a:t>) </a:t>
            </a:r>
            <a:r>
              <a:rPr lang="ko-KR" altLang="en-US" dirty="0"/>
              <a:t>값 변경 불가 </a:t>
            </a:r>
            <a:r>
              <a:rPr lang="en-US" altLang="ko-KR" dirty="0"/>
              <a:t>(</a:t>
            </a:r>
            <a:r>
              <a:rPr lang="ko-KR" altLang="en-US" dirty="0"/>
              <a:t>창 크기 변경 불가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프로그램 창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3939"/>
              </p:ext>
            </p:extLst>
          </p:nvPr>
        </p:nvGraphicFramePr>
        <p:xfrm>
          <a:off x="7036983" y="2036786"/>
          <a:ext cx="5019675" cy="3798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6449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15380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E801B5-45E6-4B71-83B6-17247061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48" y="2867891"/>
            <a:ext cx="3357284" cy="26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3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41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61863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756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메모장 만들기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23A89DF-5E63-4430-9713-8D6F7378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69" y="1867990"/>
            <a:ext cx="4714095" cy="3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733790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ko-KR" altLang="en-US" dirty="0"/>
              <a:t>제목 없음 </a:t>
            </a:r>
            <a:r>
              <a:rPr lang="en-US" altLang="ko-KR" dirty="0"/>
              <a:t>- Windows </a:t>
            </a:r>
            <a:r>
              <a:rPr lang="ko-KR" altLang="en-US" dirty="0"/>
              <a:t>메모장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열기</a:t>
            </a:r>
            <a:r>
              <a:rPr lang="en-US" altLang="ko-KR" dirty="0"/>
              <a:t>, </a:t>
            </a:r>
            <a:r>
              <a:rPr lang="ko-KR" altLang="en-US" dirty="0"/>
              <a:t>저장 파일 이름</a:t>
            </a:r>
          </a:p>
          <a:p>
            <a:r>
              <a:rPr lang="en-US" altLang="ko-KR" dirty="0"/>
              <a:t>filename = "mynote.txt"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open_file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if </a:t>
            </a:r>
            <a:r>
              <a:rPr lang="en-US" altLang="ko-KR" dirty="0" err="1"/>
              <a:t>os.path.isfile</a:t>
            </a:r>
            <a:r>
              <a:rPr lang="en-US" altLang="ko-KR" dirty="0"/>
              <a:t>(filename): # </a:t>
            </a:r>
            <a:r>
              <a:rPr lang="ko-KR" altLang="en-US" dirty="0"/>
              <a:t>파일 있으면 </a:t>
            </a:r>
            <a:r>
              <a:rPr lang="en-US" altLang="ko-KR" dirty="0"/>
              <a:t>True, </a:t>
            </a:r>
            <a:r>
              <a:rPr lang="ko-KR" altLang="en-US" dirty="0"/>
              <a:t>없으면 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        with open(filename, "r", encoding="utf8") as file:</a:t>
            </a:r>
          </a:p>
          <a:p>
            <a:r>
              <a:rPr lang="en-US" altLang="ko-KR" dirty="0"/>
              <a:t>        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 # </a:t>
            </a:r>
            <a:r>
              <a:rPr lang="ko-KR" altLang="en-US" dirty="0"/>
              <a:t>텍스트 위젯 본문 삭제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 err="1"/>
              <a:t>txt.insert</a:t>
            </a:r>
            <a:r>
              <a:rPr lang="en-US" altLang="ko-KR" dirty="0"/>
              <a:t>(END, </a:t>
            </a:r>
            <a:r>
              <a:rPr lang="en-US" altLang="ko-KR" dirty="0" err="1"/>
              <a:t>file.read</a:t>
            </a:r>
            <a:r>
              <a:rPr lang="en-US" altLang="ko-KR" dirty="0"/>
              <a:t>()) # </a:t>
            </a:r>
            <a:r>
              <a:rPr lang="ko-KR" altLang="en-US" dirty="0"/>
              <a:t>파일 내용을 본문에 입력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save_file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with open(filename, "w", encoding="utf8") as file: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file.write</a:t>
            </a:r>
            <a:r>
              <a:rPr lang="en-US" altLang="ko-KR" dirty="0"/>
              <a:t>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</a:t>
            </a:r>
            <a:r>
              <a:rPr lang="ko-KR" altLang="en-US" dirty="0"/>
              <a:t>모든 내용을 가져와서 저장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menu = Menu(root)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열기</a:t>
            </a:r>
            <a:r>
              <a:rPr lang="en-US" altLang="ko-KR" dirty="0"/>
              <a:t>", command=</a:t>
            </a:r>
            <a:r>
              <a:rPr lang="en-US" altLang="ko-KR" dirty="0" err="1"/>
              <a:t>open_file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저장</a:t>
            </a:r>
            <a:r>
              <a:rPr lang="en-US" altLang="ko-KR" dirty="0"/>
              <a:t>", command=</a:t>
            </a:r>
            <a:r>
              <a:rPr lang="en-US" altLang="ko-KR" dirty="0" err="1"/>
              <a:t>save_file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끝내기</a:t>
            </a:r>
            <a:r>
              <a:rPr lang="en-US" altLang="ko-KR" dirty="0"/>
              <a:t>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파일</a:t>
            </a:r>
            <a:r>
              <a:rPr lang="en-US" altLang="ko-KR" dirty="0"/>
              <a:t>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편집</a:t>
            </a:r>
            <a:r>
              <a:rPr lang="en-US" altLang="ko-KR" dirty="0"/>
              <a:t>, </a:t>
            </a:r>
            <a:r>
              <a:rPr lang="ko-KR" altLang="en-US" dirty="0"/>
              <a:t>서식</a:t>
            </a:r>
            <a:r>
              <a:rPr lang="en-US" altLang="ko-KR" dirty="0"/>
              <a:t>, </a:t>
            </a:r>
            <a:r>
              <a:rPr lang="ko-KR" altLang="en-US" dirty="0"/>
              <a:t>보기</a:t>
            </a:r>
            <a:r>
              <a:rPr lang="en-US" altLang="ko-KR" dirty="0"/>
              <a:t>, </a:t>
            </a:r>
            <a:r>
              <a:rPr lang="ko-KR" altLang="en-US" dirty="0"/>
              <a:t>도움말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편집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서식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보기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도움말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스크롤 바</a:t>
            </a:r>
          </a:p>
          <a:p>
            <a:r>
              <a:rPr lang="en-US" altLang="ko-KR" dirty="0"/>
              <a:t>scrollbar = Scrollbar(root)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본문 영역</a:t>
            </a:r>
          </a:p>
          <a:p>
            <a:r>
              <a:rPr lang="en-US" altLang="ko-KR" dirty="0"/>
              <a:t>txt = Text(root, </a:t>
            </a:r>
            <a:r>
              <a:rPr lang="en-US" altLang="ko-KR" dirty="0" err="1"/>
              <a:t>yscrollcommand</a:t>
            </a:r>
            <a:r>
              <a:rPr lang="en-US" altLang="ko-KR" dirty="0"/>
              <a:t>=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txt.yview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737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58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34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pc="-50" dirty="0" err="1"/>
              <a:t>Tkinter</a:t>
            </a:r>
            <a:r>
              <a:rPr lang="en-US" altLang="ko-KR" spc="-50" dirty="0"/>
              <a:t> + </a:t>
            </a:r>
            <a:r>
              <a:rPr lang="en-US" altLang="ko-KR" spc="-50" dirty="0" err="1"/>
              <a:t>OpenCV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 smtClean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49" y="2176521"/>
            <a:ext cx="3545222" cy="2846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3" y="2176521"/>
            <a:ext cx="3580383" cy="28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 smtClean="0"/>
              <a:t>import cv2</a:t>
            </a:r>
          </a:p>
          <a:p>
            <a:r>
              <a:rPr lang="en-US" altLang="ko-KR" dirty="0" smtClean="0"/>
              <a:t>import </a:t>
            </a:r>
            <a:r>
              <a:rPr lang="en-US" altLang="ko-KR" dirty="0" err="1" smtClean="0"/>
              <a:t>tkinter</a:t>
            </a:r>
            <a:endParaRPr lang="en-US" altLang="ko-KR" dirty="0" smtClean="0"/>
          </a:p>
          <a:p>
            <a:r>
              <a:rPr lang="en-US" altLang="ko-KR" dirty="0" smtClean="0"/>
              <a:t>from PIL import Image</a:t>
            </a:r>
          </a:p>
          <a:p>
            <a:r>
              <a:rPr lang="en-US" altLang="ko-KR" dirty="0" smtClean="0"/>
              <a:t>from PIL import </a:t>
            </a:r>
            <a:r>
              <a:rPr lang="en-US" altLang="ko-KR" dirty="0" err="1" smtClean="0"/>
              <a:t>ImageTk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convert_to_tkimage</a:t>
            </a:r>
            <a:r>
              <a:rPr lang="en-US" altLang="ko-KR" dirty="0" smtClean="0"/>
              <a:t>():</a:t>
            </a:r>
          </a:p>
          <a:p>
            <a:r>
              <a:rPr lang="en-US" altLang="ko-KR" dirty="0" smtClean="0"/>
              <a:t>    global </a:t>
            </a:r>
            <a:r>
              <a:rPr lang="en-US" altLang="ko-KR" dirty="0" err="1" smtClean="0"/>
              <a:t>src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gray = cv2.cvtColor(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, cv2.COLOR_BGR2GRAY)</a:t>
            </a:r>
          </a:p>
          <a:p>
            <a:r>
              <a:rPr lang="en-US" altLang="ko-KR" dirty="0" smtClean="0"/>
              <a:t>    _, binary = cv2.threshold(gray, 100, 255, cv2.THRESH_BINARY)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Image.fromarray</a:t>
            </a:r>
            <a:r>
              <a:rPr lang="en-US" altLang="ko-KR" dirty="0" smtClean="0"/>
              <a:t>(binary)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imgtk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ImageTk.PhotoImage</a:t>
            </a:r>
            <a:r>
              <a:rPr lang="en-US" altLang="ko-KR" dirty="0" smtClean="0"/>
              <a:t>(image=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label.config</a:t>
            </a:r>
            <a:r>
              <a:rPr lang="en-US" altLang="ko-KR" dirty="0" smtClean="0"/>
              <a:t>(image=</a:t>
            </a:r>
            <a:r>
              <a:rPr lang="en-US" altLang="ko-KR" dirty="0" err="1" smtClean="0"/>
              <a:t>imgtk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label.image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imgtk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90931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("test")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cv2.imread("tree.jpg")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, master=window)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" y="5810250"/>
            <a:ext cx="5857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2" y="853581"/>
            <a:ext cx="5340978" cy="59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87974"/>
              </p:ext>
            </p:extLst>
          </p:nvPr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D69B881-78CF-4EF6-BB6A-0995E4CF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79" y="1794315"/>
            <a:ext cx="6848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26" y="1108943"/>
            <a:ext cx="72771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3884662-A422-4609-9629-DCEAB618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76" y="2972300"/>
            <a:ext cx="6818082" cy="9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7"/>
            <a:ext cx="5250424" cy="53929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!python -m 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0FF21-5647-4038-BD73-574FF01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704797"/>
            <a:ext cx="9586219" cy="4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DB0BB3-EF58-4C97-A5EA-65B47A55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7" y="1835673"/>
            <a:ext cx="5647459" cy="31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33874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image = cv2.imread</a:t>
            </a:r>
            <a:r>
              <a:rPr lang="en-US" altLang="ko-KR" dirty="0" smtClean="0"/>
              <a:t>(“image/lunar.jpg</a:t>
            </a:r>
            <a:r>
              <a:rPr lang="en-US" altLang="ko-KR" dirty="0"/>
              <a:t>", cv2.IMREAD_ANYCOLOR)</a:t>
            </a:r>
          </a:p>
          <a:p>
            <a:r>
              <a:rPr lang="en-US" altLang="ko-KR" dirty="0"/>
              <a:t>cv2.imshow("Moon", image)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994B2-2B17-45A4-BFD7-1F8E0C9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91" y="1438108"/>
            <a:ext cx="8113179" cy="46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9AB131-D718-4A2E-88FB-10B81D81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714500"/>
            <a:ext cx="5851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95929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cv2.imread("Image/glass.jpg",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cv2.flip(</a:t>
            </a:r>
            <a:r>
              <a:rPr lang="en-US" altLang="ko-KR" dirty="0" err="1"/>
              <a:t>src</a:t>
            </a:r>
            <a:r>
              <a:rPr lang="en-US" altLang="ko-KR" dirty="0"/>
              <a:t>,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FDE4D-CB93-41C0-9DA6-DCB6A845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098617"/>
            <a:ext cx="7784175" cy="2558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0BEE-F350-4201-B97D-1AF4F706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3651788"/>
            <a:ext cx="7590732" cy="3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98C93D-B549-4753-9E0A-3FFA3716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5" y="1818600"/>
            <a:ext cx="5973517" cy="33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8"/>
            <a:ext cx="5618379" cy="392647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cv2.imread("Image/ara.jpg",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r>
              <a:rPr lang="en-US" altLang="ko-KR" dirty="0"/>
              <a:t>matrix = cv2.getRotationMatrix2D((width/2, height/2), 90,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cv2.warpAffine(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BB684-9CAA-4413-8570-F90CCB7E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9" y="871387"/>
            <a:ext cx="6118972" cy="5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2886AD-EE7E-490C-918B-0358DAF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5" y="1989733"/>
            <a:ext cx="4099628" cy="2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</a:p>
          <a:p>
            <a:r>
              <a:rPr lang="en-US" altLang="ko-KR" dirty="0"/>
              <a:t>btn1.pack()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btn2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=5, </a:t>
            </a:r>
            <a:r>
              <a:rPr lang="en-US" altLang="ko-KR" dirty="0" err="1"/>
              <a:t>pady</a:t>
            </a:r>
            <a:r>
              <a:rPr lang="en-US" altLang="ko-KR" dirty="0"/>
              <a:t>=10,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</a:p>
          <a:p>
            <a:r>
              <a:rPr lang="en-US" altLang="ko-KR" dirty="0"/>
              <a:t>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btn3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=10, </a:t>
            </a:r>
            <a:r>
              <a:rPr lang="en-US" altLang="ko-KR" dirty="0" err="1"/>
              <a:t>pady</a:t>
            </a:r>
            <a:r>
              <a:rPr lang="en-US" altLang="ko-KR" dirty="0"/>
              <a:t>=5, text="</a:t>
            </a:r>
            <a:r>
              <a:rPr lang="ko-KR" altLang="en-US" dirty="0"/>
              <a:t>버튼</a:t>
            </a:r>
            <a:r>
              <a:rPr lang="en-US" altLang="ko-KR" dirty="0"/>
              <a:t>3")</a:t>
            </a:r>
          </a:p>
          <a:p>
            <a:r>
              <a:rPr lang="en-US" altLang="ko-KR" dirty="0"/>
              <a:t>btn3.pack()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btn4 = Button(root, width=10, height=3, text="</a:t>
            </a:r>
            <a:r>
              <a:rPr lang="ko-KR" altLang="en-US" dirty="0"/>
              <a:t>버튼</a:t>
            </a:r>
            <a:r>
              <a:rPr lang="en-US" altLang="ko-KR" dirty="0"/>
              <a:t>4")</a:t>
            </a:r>
          </a:p>
          <a:p>
            <a:r>
              <a:rPr lang="en-US" altLang="ko-KR" dirty="0"/>
              <a:t>btn4.pack()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btn5 = Button(root, </a:t>
            </a:r>
            <a:r>
              <a:rPr lang="en-US" altLang="ko-KR" dirty="0" err="1"/>
              <a:t>fg</a:t>
            </a:r>
            <a:r>
              <a:rPr lang="en-US" altLang="ko-KR" dirty="0"/>
              <a:t>="red", </a:t>
            </a:r>
            <a:r>
              <a:rPr lang="en-US" altLang="ko-KR" dirty="0" err="1"/>
              <a:t>bg</a:t>
            </a:r>
            <a:r>
              <a:rPr lang="en-US" altLang="ko-KR" dirty="0"/>
              <a:t>="yellow", text="</a:t>
            </a:r>
            <a:r>
              <a:rPr lang="ko-KR" altLang="en-US" dirty="0"/>
              <a:t>버튼</a:t>
            </a:r>
            <a:r>
              <a:rPr lang="en-US" altLang="ko-KR" dirty="0"/>
              <a:t>5")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61229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btn5.pack()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btn6 = Button(root, image=photo)</a:t>
            </a:r>
          </a:p>
          <a:p>
            <a:r>
              <a:rPr lang="en-US" altLang="ko-KR" dirty="0"/>
              <a:t>btn6.pack()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버튼이 클릭되었어요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btn7 = Button(root, text="</a:t>
            </a:r>
            <a:r>
              <a:rPr lang="ko-KR" altLang="en-US" dirty="0"/>
              <a:t>동작하는 버튼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btn7.pack()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04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cv2.imread("Image/fruits.jpg",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cv2.pyrUp(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dstsize</a:t>
            </a:r>
            <a:r>
              <a:rPr lang="en-US" altLang="ko-KR" dirty="0"/>
              <a:t>=(width * 2, height * 2),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r>
              <a:rPr lang="en-US" altLang="ko-KR" dirty="0"/>
              <a:t>dst2 = cv2.pyrDown(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CA91-6E2B-4571-A675-531F4DD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15" y="763294"/>
            <a:ext cx="6403968" cy="5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cv2.imread("Image/champagne.jpg",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=(640, 480), interpolation=cv2.INTER_AREA)</a:t>
            </a:r>
          </a:p>
          <a:p>
            <a:r>
              <a:rPr lang="en-US" altLang="ko-KR" dirty="0"/>
              <a:t>dst2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=0.3, </a:t>
            </a:r>
            <a:r>
              <a:rPr lang="en-US" altLang="ko-KR" dirty="0" err="1"/>
              <a:t>fy</a:t>
            </a:r>
            <a:r>
              <a:rPr lang="en-US" altLang="ko-KR" dirty="0"/>
              <a:t>=0.7, interpolation=cv2.INTER_LINEAR)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24FB1-BBD5-4ADB-8678-3344B413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32" y="871387"/>
            <a:ext cx="5127595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36" y="1852372"/>
            <a:ext cx="4535961" cy="33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7070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cv2.imread("apple.jpg",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200:700].copy()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C877EF9-40BE-47A7-9B68-475F205B1457}"/>
              </a:ext>
            </a:extLst>
          </p:cNvPr>
          <p:cNvSpPr/>
          <p:nvPr/>
        </p:nvSpPr>
        <p:spPr>
          <a:xfrm>
            <a:off x="134027" y="357838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F764EA0-5695-4AD3-BACD-1A60EA0E2910}"/>
              </a:ext>
            </a:extLst>
          </p:cNvPr>
          <p:cNvSpPr txBox="1"/>
          <p:nvPr/>
        </p:nvSpPr>
        <p:spPr>
          <a:xfrm>
            <a:off x="412744" y="353343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cv2.imread("Image/pawns.jpg",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roi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[0:500, 0:500] = </a:t>
            </a:r>
            <a:r>
              <a:rPr lang="en-US" altLang="ko-KR" dirty="0" err="1"/>
              <a:t>roi</a:t>
            </a:r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663C-407A-4795-89D9-E8C8A109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2" y="1928559"/>
            <a:ext cx="7044851" cy="40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31" y="1758710"/>
            <a:ext cx="4861254" cy="3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cv2.imread("Image/crow.jpg",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40" y="3852375"/>
            <a:ext cx="9416060" cy="3005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002637"/>
            <a:ext cx="2495550" cy="270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99" y="57135"/>
            <a:ext cx="3772619" cy="46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6" y="1802423"/>
            <a:ext cx="4720954" cy="3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cv2.imread("Image/whitebutterfly.jpg",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cv2.bitwise_not(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871387"/>
            <a:ext cx="7267575" cy="3143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123226"/>
            <a:ext cx="9629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이진화</a:t>
            </a:r>
            <a:r>
              <a:rPr lang="en-US" altLang="ko-KR" b="1" dirty="0"/>
              <a:t>(Binary)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82" y="1732083"/>
            <a:ext cx="4980977" cy="3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A4FCECD-7127-419B-9604-A2E0D33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1946041"/>
            <a:ext cx="3489873" cy="2799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59D1D-ADA0-41F5-BC4E-8A09FF73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69" y="1957331"/>
            <a:ext cx="3462910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45992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ret, </a:t>
            </a:r>
            <a:r>
              <a:rPr lang="en-US" altLang="ko-KR" dirty="0" err="1"/>
              <a:t>dst</a:t>
            </a:r>
            <a:r>
              <a:rPr lang="en-US" altLang="ko-KR" dirty="0"/>
              <a:t>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이진화</a:t>
            </a:r>
            <a:r>
              <a:rPr lang="en-US" altLang="ko-KR" spc="-50" dirty="0"/>
              <a:t>(Binary)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16" y="4097215"/>
            <a:ext cx="9295960" cy="26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흐림 효과</a:t>
            </a:r>
            <a:r>
              <a:rPr lang="en-US" altLang="ko-KR" b="1" dirty="0"/>
              <a:t>(Blur)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5" y="1869167"/>
            <a:ext cx="4639183" cy="32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흐림 효과</a:t>
            </a:r>
            <a:r>
              <a:rPr lang="en-US" altLang="ko-KR" spc="-50" dirty="0"/>
              <a:t>(Blur)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457575"/>
            <a:ext cx="8391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가장자리 검출</a:t>
            </a:r>
            <a:r>
              <a:rPr lang="en-US" altLang="ko-KR" b="1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16" y="1817966"/>
            <a:ext cx="4788882" cy="33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5134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3" y="871387"/>
            <a:ext cx="6910567" cy="3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082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4" y="952393"/>
            <a:ext cx="7494378" cy="40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73760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46" y="871387"/>
            <a:ext cx="7765898" cy="42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dirty="0"/>
              <a:t>HSV(Hue, Saturation, Value)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19" y="2225886"/>
            <a:ext cx="5914596" cy="21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55579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cv2.imshow("h", h)</a:t>
            </a:r>
          </a:p>
          <a:p>
            <a:r>
              <a:rPr lang="en-US" altLang="ko-KR" dirty="0"/>
              <a:t>cv2.imshow("s", s)</a:t>
            </a:r>
          </a:p>
          <a:p>
            <a:r>
              <a:rPr lang="en-US" altLang="ko-KR" dirty="0"/>
              <a:t>cv2.imshow("v", v)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HSV(Hue, Saturation, Value)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10" y="2656936"/>
            <a:ext cx="8346095" cy="39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범위 병합</a:t>
            </a:r>
            <a:r>
              <a:rPr lang="en-US" altLang="ko-KR" b="1" dirty="0"/>
              <a:t>(</a:t>
            </a:r>
            <a:r>
              <a:rPr lang="en-US" altLang="ko-KR" b="1" dirty="0" err="1"/>
              <a:t>addWeighted</a:t>
            </a:r>
            <a:r>
              <a:rPr lang="en-US" altLang="ko-KR" b="1" dirty="0"/>
              <a:t>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9" y="2216319"/>
            <a:ext cx="6561916" cy="2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label1 = Label(root, text="</a:t>
            </a:r>
            <a:r>
              <a:rPr lang="ko-KR" altLang="en-US" dirty="0"/>
              <a:t>안녕하세요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label1.pack()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label2 = Label(root, image=photo)</a:t>
            </a:r>
          </a:p>
          <a:p>
            <a:r>
              <a:rPr lang="en-US" altLang="ko-KR" dirty="0"/>
              <a:t>label2.pack()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4980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change():</a:t>
            </a:r>
          </a:p>
          <a:p>
            <a:r>
              <a:rPr lang="en-US" altLang="ko-KR" dirty="0"/>
              <a:t>    label1.config(text="</a:t>
            </a:r>
            <a:r>
              <a:rPr lang="ko-KR" altLang="en-US" dirty="0"/>
              <a:t>또 만나요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global photo2</a:t>
            </a:r>
          </a:p>
          <a:p>
            <a:r>
              <a:rPr lang="en-US" altLang="ko-KR" dirty="0"/>
              <a:t>    photo2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(file="img2.png")</a:t>
            </a:r>
          </a:p>
          <a:p>
            <a:r>
              <a:rPr lang="en-US" altLang="ko-KR" dirty="0"/>
              <a:t>    label2.config(image=photo2)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command=change)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3835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5744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lower_red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(0, 100, 100), (5, 255, 255))</a:t>
            </a:r>
          </a:p>
          <a:p>
            <a:r>
              <a:rPr lang="en-US" altLang="ko-KR" dirty="0" err="1"/>
              <a:t>upper_red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(170, 100, 100), (180, 255, 255))</a:t>
            </a:r>
          </a:p>
          <a:p>
            <a:r>
              <a:rPr lang="en-US" altLang="ko-KR" dirty="0" err="1"/>
              <a:t>added_red</a:t>
            </a:r>
            <a:r>
              <a:rPr lang="en-US" altLang="ko-KR" dirty="0"/>
              <a:t> = cv2.addWeighted(</a:t>
            </a:r>
            <a:r>
              <a:rPr lang="en-US" altLang="ko-KR" dirty="0" err="1"/>
              <a:t>lower_red</a:t>
            </a:r>
            <a:r>
              <a:rPr lang="en-US" altLang="ko-KR" dirty="0"/>
              <a:t>, 1.0, </a:t>
            </a:r>
            <a:r>
              <a:rPr lang="en-US" altLang="ko-KR" dirty="0" err="1"/>
              <a:t>upper_red</a:t>
            </a:r>
            <a:r>
              <a:rPr lang="en-US" altLang="ko-KR" dirty="0"/>
              <a:t>, 1.0, 0.0)</a:t>
            </a:r>
          </a:p>
          <a:p>
            <a:endParaRPr lang="en-US" altLang="ko-KR" dirty="0"/>
          </a:p>
          <a:p>
            <a:r>
              <a:rPr lang="en-US" altLang="ko-KR" dirty="0"/>
              <a:t>red = cv2.bitwise_and(</a:t>
            </a:r>
            <a:r>
              <a:rPr lang="en-US" altLang="ko-KR" dirty="0" err="1"/>
              <a:t>hsv</a:t>
            </a:r>
            <a:r>
              <a:rPr lang="en-US" altLang="ko-KR" dirty="0"/>
              <a:t>, </a:t>
            </a:r>
            <a:r>
              <a:rPr lang="en-US" altLang="ko-KR" dirty="0" err="1"/>
              <a:t>hsv</a:t>
            </a:r>
            <a:r>
              <a:rPr lang="en-US" altLang="ko-KR" dirty="0"/>
              <a:t>, mask = </a:t>
            </a:r>
            <a:r>
              <a:rPr lang="en-US" altLang="ko-KR" dirty="0" err="1"/>
              <a:t>added_red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red = cv2.cvtColor(red, cv2.COLOR_HSV2BGR)</a:t>
            </a:r>
          </a:p>
          <a:p>
            <a:endParaRPr lang="en-US" altLang="ko-KR" dirty="0"/>
          </a:p>
          <a:p>
            <a:r>
              <a:rPr lang="en-US" altLang="ko-KR" dirty="0"/>
              <a:t>cv2.imshow("red", red)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범위 병합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addWeighted</a:t>
            </a:r>
            <a:r>
              <a:rPr lang="en-US" altLang="ko-KR" spc="-50" dirty="0"/>
              <a:t>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56" y="964120"/>
            <a:ext cx="6304218" cy="27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분리</a:t>
            </a:r>
            <a:r>
              <a:rPr lang="en-US" altLang="ko-KR" b="1" dirty="0"/>
              <a:t>(Split) </a:t>
            </a:r>
            <a:r>
              <a:rPr lang="ko-KR" altLang="en-US" b="1" dirty="0"/>
              <a:t>및 병합</a:t>
            </a:r>
            <a:r>
              <a:rPr lang="en-US" altLang="ko-KR" b="1" dirty="0"/>
              <a:t>(Merge)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7" y="1777041"/>
            <a:ext cx="4695820" cy="32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38663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/>
              <a:t>b, g, r = cv2.split(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inversebgr</a:t>
            </a:r>
            <a:r>
              <a:rPr lang="en-US" altLang="ko-KR" dirty="0"/>
              <a:t> = cv2.merge((r, g, b))</a:t>
            </a:r>
          </a:p>
          <a:p>
            <a:endParaRPr lang="en-US" altLang="ko-KR" dirty="0"/>
          </a:p>
          <a:p>
            <a:r>
              <a:rPr lang="en-US" altLang="ko-KR" dirty="0"/>
              <a:t>cv2.imshow("b", b)</a:t>
            </a:r>
          </a:p>
          <a:p>
            <a:r>
              <a:rPr lang="en-US" altLang="ko-KR" dirty="0"/>
              <a:t>cv2.imshow("g", g)</a:t>
            </a:r>
          </a:p>
          <a:p>
            <a:r>
              <a:rPr lang="en-US" altLang="ko-KR" dirty="0"/>
              <a:t>cv2.imshow("r", r)</a:t>
            </a:r>
          </a:p>
          <a:p>
            <a:r>
              <a:rPr lang="en-US" altLang="ko-KR" dirty="0"/>
              <a:t>cv2.imshow("inverse", </a:t>
            </a:r>
            <a:r>
              <a:rPr lang="en-US" altLang="ko-KR" dirty="0" err="1"/>
              <a:t>inversebgr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분리</a:t>
            </a:r>
            <a:r>
              <a:rPr lang="en-US" altLang="ko-KR" spc="-50" dirty="0"/>
              <a:t>(Split) </a:t>
            </a:r>
            <a:r>
              <a:rPr lang="ko-KR" altLang="en-US" spc="-50" dirty="0"/>
              <a:t>및 병합</a:t>
            </a:r>
            <a:r>
              <a:rPr lang="en-US" altLang="ko-KR" spc="-50" dirty="0"/>
              <a:t>(Merge)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7" y="873244"/>
            <a:ext cx="5095875" cy="381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" y="4822885"/>
            <a:ext cx="577215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43" y="4822885"/>
            <a:ext cx="613568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그래픽 드로잉</a:t>
            </a:r>
            <a:r>
              <a:rPr lang="en-US" altLang="ko-KR" b="1" dirty="0"/>
              <a:t>(Drawing)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56" y="2198929"/>
            <a:ext cx="3815922" cy="22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5143" y="866582"/>
            <a:ext cx="6220969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cv2.imread("Image/harvest.jpg",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srcPoint</a:t>
            </a:r>
            <a:r>
              <a:rPr lang="en-US" altLang="ko-KR" dirty="0"/>
              <a:t>=</a:t>
            </a:r>
            <a:r>
              <a:rPr lang="en-US" altLang="ko-KR" dirty="0" err="1"/>
              <a:t>np.array</a:t>
            </a:r>
            <a:r>
              <a:rPr lang="en-US" altLang="ko-KR" dirty="0"/>
              <a:t>([[300, 200], [400, 200], [500, 500], [200, 500]],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r>
              <a:rPr lang="en-US" altLang="ko-KR" dirty="0" err="1"/>
              <a:t>dstPoint</a:t>
            </a:r>
            <a:r>
              <a:rPr lang="en-US" altLang="ko-KR" dirty="0"/>
              <a:t>=</a:t>
            </a:r>
            <a:r>
              <a:rPr lang="en-US" altLang="ko-KR" dirty="0" err="1"/>
              <a:t>np.array</a:t>
            </a:r>
            <a:r>
              <a:rPr lang="en-US" altLang="ko-KR" dirty="0"/>
              <a:t>([[0, 0], [width, 0], [width, height], [0, height]],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r>
              <a:rPr lang="en-US" altLang="ko-KR" dirty="0"/>
              <a:t>matrix = cv2.getPerspectiveTransform(</a:t>
            </a:r>
            <a:r>
              <a:rPr lang="en-US" altLang="ko-KR" dirty="0" err="1"/>
              <a:t>srcPoint</a:t>
            </a:r>
            <a:r>
              <a:rPr lang="en-US" altLang="ko-KR" dirty="0"/>
              <a:t>, </a:t>
            </a:r>
            <a:r>
              <a:rPr lang="en-US" altLang="ko-KR" dirty="0" err="1"/>
              <a:t>dstPoint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cv2.warpPerspective(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그래픽 드로잉</a:t>
            </a:r>
            <a:r>
              <a:rPr lang="en-US" altLang="ko-KR" spc="-50" dirty="0"/>
              <a:t>(Drawing)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92" y="853580"/>
            <a:ext cx="6659027" cy="51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기하학적 변환</a:t>
            </a:r>
            <a:r>
              <a:rPr lang="en-US" altLang="ko-KR" b="1" dirty="0"/>
              <a:t>(Warp Perspective)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47" y="1945024"/>
            <a:ext cx="3532427" cy="27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기하학적 변환</a:t>
            </a:r>
            <a:r>
              <a:rPr lang="en-US" altLang="ko-KR" spc="-50" dirty="0"/>
              <a:t>(Warp Perspective)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윤곽선</a:t>
            </a:r>
            <a:r>
              <a:rPr lang="en-US" altLang="ko-KR" b="1" dirty="0"/>
              <a:t>(Contour)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2066925"/>
            <a:ext cx="54768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cv2.imread("Image/contours.png",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127, 255, cv2.THRESH_BINARY)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len</a:t>
            </a:r>
            <a:r>
              <a:rPr lang="en-US" altLang="ko-KR" dirty="0"/>
              <a:t>(contours)):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src</a:t>
            </a:r>
            <a:r>
              <a:rPr lang="en-US" altLang="ko-KR" dirty="0"/>
              <a:t>, [contours[</a:t>
            </a:r>
            <a:r>
              <a:rPr lang="en-US" altLang="ko-KR" dirty="0" err="1"/>
              <a:t>i</a:t>
            </a:r>
            <a:r>
              <a:rPr lang="en-US" altLang="ko-KR" dirty="0"/>
              <a:t>]], 0, (0, 0, 255), 2)</a:t>
            </a:r>
          </a:p>
          <a:p>
            <a:r>
              <a:rPr lang="en-US" altLang="ko-KR" dirty="0"/>
              <a:t>    cv2.putText(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str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), tuple(contours[</a:t>
            </a:r>
            <a:r>
              <a:rPr lang="en-US" altLang="ko-KR" dirty="0" err="1"/>
              <a:t>i</a:t>
            </a:r>
            <a:r>
              <a:rPr lang="en-US" altLang="ko-KR" dirty="0"/>
              <a:t>][0][0]), cv2.FONT_HERSHEY_COMPLEX, 0.8, (0, 255, 0), 1)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i</a:t>
            </a:r>
            <a:r>
              <a:rPr lang="en-US" altLang="ko-KR" dirty="0"/>
              <a:t>, hierarchy[0][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cv2.waitKey(0)</a:t>
            </a:r>
          </a:p>
          <a:p>
            <a:endParaRPr lang="en-US" altLang="ko-KR" dirty="0"/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윤곽선</a:t>
            </a:r>
            <a:r>
              <a:rPr lang="en-US" altLang="ko-KR" spc="-50" dirty="0"/>
              <a:t>(Contour)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54" y="1048935"/>
            <a:ext cx="5647346" cy="55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다각형 근사</a:t>
            </a:r>
            <a:r>
              <a:rPr lang="en-US" altLang="ko-KR" b="1" dirty="0"/>
              <a:t>(</a:t>
            </a:r>
            <a:r>
              <a:rPr lang="en-US" altLang="ko-KR" b="1" dirty="0" err="1"/>
              <a:t>Approx</a:t>
            </a:r>
            <a:r>
              <a:rPr lang="en-US" altLang="ko-KR" b="1" dirty="0"/>
              <a:t> Poly)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55" y="1923691"/>
            <a:ext cx="4638842" cy="30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D2CCE-0BA8-4BFB-8D18-6A81A19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07" y="2100466"/>
            <a:ext cx="2881561" cy="23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83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990728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cv2.imread("Image/car.png",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0, 255, cv2.THRESH_OTSU)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cv2.RETR_LIST, cv2.CHAIN_APPROX_TC89_KCOS)</a:t>
            </a:r>
          </a:p>
          <a:p>
            <a:endParaRPr lang="en-US" altLang="ko-KR" dirty="0"/>
          </a:p>
          <a:p>
            <a:r>
              <a:rPr lang="en-US" altLang="ko-KR" dirty="0"/>
              <a:t>for contour in contours:</a:t>
            </a:r>
          </a:p>
          <a:p>
            <a:r>
              <a:rPr lang="en-US" altLang="ko-KR" dirty="0"/>
              <a:t>    epsilon = cv2.arcLength(contour, True) * 0.02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approx_poly</a:t>
            </a:r>
            <a:r>
              <a:rPr lang="en-US" altLang="ko-KR" dirty="0"/>
              <a:t> = cv2.approxPolyDP(contour, epsilon, True)</a:t>
            </a:r>
          </a:p>
          <a:p>
            <a:endParaRPr lang="en-US" altLang="ko-KR" dirty="0"/>
          </a:p>
          <a:p>
            <a:r>
              <a:rPr lang="en-US" altLang="ko-KR" dirty="0"/>
              <a:t>    for </a:t>
            </a:r>
            <a:r>
              <a:rPr lang="en-US" altLang="ko-KR" dirty="0" err="1"/>
              <a:t>approx</a:t>
            </a:r>
            <a:r>
              <a:rPr lang="en-US" altLang="ko-KR" dirty="0"/>
              <a:t> in </a:t>
            </a:r>
            <a:r>
              <a:rPr lang="en-US" altLang="ko-KR" dirty="0" err="1"/>
              <a:t>approx_poly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cv2.circle(</a:t>
            </a:r>
            <a:r>
              <a:rPr lang="en-US" altLang="ko-KR" dirty="0" err="1"/>
              <a:t>src</a:t>
            </a:r>
            <a:r>
              <a:rPr lang="en-US" altLang="ko-KR" dirty="0"/>
              <a:t>, tuple(</a:t>
            </a:r>
            <a:r>
              <a:rPr lang="en-US" altLang="ko-KR" dirty="0" err="1"/>
              <a:t>approx</a:t>
            </a:r>
            <a:r>
              <a:rPr lang="en-US" altLang="ko-KR" dirty="0"/>
              <a:t>[0]), 3, (255, 0, 0), -1)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다각형 근사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Approx</a:t>
            </a:r>
            <a:r>
              <a:rPr lang="en-US" altLang="ko-KR" spc="-50" dirty="0"/>
              <a:t> Poly)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53" y="103773"/>
            <a:ext cx="43338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685" y="855261"/>
            <a:ext cx="4803385" cy="5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코너 검출</a:t>
            </a:r>
            <a:r>
              <a:rPr lang="en-US" altLang="ko-KR" b="1" dirty="0"/>
              <a:t>(Good Features To Track)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7" y="1800832"/>
            <a:ext cx="3442659" cy="34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343746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cv2.imread("Image/coffee.jpg")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corners = cv2.goodFeaturesToTrack(gray, 100, 0.01, 5, </a:t>
            </a:r>
            <a:r>
              <a:rPr lang="en-US" altLang="ko-KR" dirty="0" err="1"/>
              <a:t>blockSize</a:t>
            </a:r>
            <a:r>
              <a:rPr lang="en-US" altLang="ko-KR" dirty="0"/>
              <a:t>=3, </a:t>
            </a:r>
            <a:r>
              <a:rPr lang="en-US" altLang="ko-KR" dirty="0" err="1"/>
              <a:t>useHarrisDetector</a:t>
            </a:r>
            <a:r>
              <a:rPr lang="en-US" altLang="ko-KR" dirty="0"/>
              <a:t>=True, k=0.03)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corners: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tuple(</a:t>
            </a:r>
            <a:r>
              <a:rPr lang="en-US" altLang="ko-KR" dirty="0" err="1"/>
              <a:t>i</a:t>
            </a:r>
            <a:r>
              <a:rPr lang="en-US" altLang="ko-KR" dirty="0"/>
              <a:t>[0]), 3,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코너 검출</a:t>
            </a:r>
            <a:r>
              <a:rPr lang="en-US" altLang="ko-KR" spc="-50" dirty="0"/>
              <a:t>(Good Features To Track)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93" y="871387"/>
            <a:ext cx="6673382" cy="44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블록 껍질</a:t>
            </a:r>
            <a:r>
              <a:rPr lang="en-US" altLang="ko-KR" b="1" dirty="0"/>
              <a:t>(Convex Hull)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62" y="2122008"/>
            <a:ext cx="4391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34281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hull = cv2.convexHull(</a:t>
            </a:r>
            <a:r>
              <a:rPr lang="en-US" altLang="ko-KR" dirty="0" err="1"/>
              <a:t>i</a:t>
            </a:r>
            <a:r>
              <a:rPr lang="en-US" altLang="ko-KR" dirty="0"/>
              <a:t>, clockwise=True)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[hull],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블록 껍질</a:t>
            </a:r>
            <a:r>
              <a:rPr lang="en-US" altLang="ko-KR" spc="-50" dirty="0"/>
              <a:t>(Convex Hull)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5" y="6187052"/>
            <a:ext cx="7962900" cy="657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55" y="432879"/>
            <a:ext cx="6031970" cy="60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모멘트</a:t>
            </a:r>
            <a:r>
              <a:rPr lang="en-US" altLang="ko-KR" b="1" dirty="0"/>
              <a:t>(Moments)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29" y="2015482"/>
            <a:ext cx="3838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90795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M = cv2.moments(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cX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(M['m10'] / M['m00'])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cY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(M['m01'] / M['m00'])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cX</a:t>
            </a:r>
            <a:r>
              <a:rPr lang="en-US" altLang="ko-KR" dirty="0"/>
              <a:t>, </a:t>
            </a:r>
            <a:r>
              <a:rPr lang="en-US" altLang="ko-KR" dirty="0" err="1"/>
              <a:t>cY</a:t>
            </a:r>
            <a:r>
              <a:rPr lang="en-US" altLang="ko-KR" dirty="0"/>
              <a:t>), 3, (255, 0, 0), -1)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</a:t>
            </a:r>
            <a:r>
              <a:rPr lang="en-US" altLang="ko-KR" dirty="0" err="1"/>
              <a:t>i</a:t>
            </a:r>
            <a:r>
              <a:rPr lang="en-US" altLang="ko-KR" dirty="0"/>
              <a:t>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모멘트</a:t>
            </a:r>
            <a:r>
              <a:rPr lang="en-US" altLang="ko-KR" spc="-50" dirty="0"/>
              <a:t>(Moments)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80" y="153303"/>
            <a:ext cx="6737320" cy="7180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92" y="1595723"/>
            <a:ext cx="71723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4400" b="1" dirty="0" err="1"/>
              <a:t>모폴로지</a:t>
            </a:r>
            <a:r>
              <a:rPr lang="ko-KR" altLang="en-US" sz="4400" b="1" dirty="0"/>
              <a:t> 변환</a:t>
            </a:r>
            <a:r>
              <a:rPr lang="en-US" altLang="ko-KR" sz="4400" b="1" dirty="0"/>
              <a:t>(Morphological Transformation)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86" y="2636143"/>
            <a:ext cx="6348232" cy="15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887211" cy="430110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cv2.imread('zebra.jpg')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/>
              <a:t>dilate = cv2.dilate(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r>
              <a:rPr lang="en-US" altLang="ko-KR" dirty="0"/>
              <a:t>erode = cv2.erode(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dilate, erode), axis=1)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/>
          </p:cNvSpPr>
          <p:nvPr/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ea typeface="+mj-ea"/>
                <a:cs typeface="Arial Unicode MS"/>
              </a:defRPr>
            </a:lvl1pPr>
          </a:lstStyle>
          <a:p>
            <a:pPr latinLnBrk="0"/>
            <a:r>
              <a:rPr lang="ko-KR" altLang="en-US" sz="4400" b="1" kern="0" smtClean="0"/>
              <a:t>모폴로지 변환</a:t>
            </a:r>
            <a:r>
              <a:rPr lang="en-US" altLang="ko-KR" sz="4400" b="1" kern="0" smtClean="0"/>
              <a:t>(Morphological Transformation)</a:t>
            </a:r>
            <a:endParaRPr lang="en-US" altLang="ko-KR" sz="4400" b="1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7" y="5227634"/>
            <a:ext cx="834390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138" y="185496"/>
            <a:ext cx="4248332" cy="49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모폴로지</a:t>
            </a:r>
            <a:r>
              <a:rPr lang="ko-KR" altLang="en-US" b="1" dirty="0"/>
              <a:t> 연산</a:t>
            </a:r>
            <a:r>
              <a:rPr lang="en-US" altLang="ko-KR" b="1" dirty="0"/>
              <a:t>(Morphological Calculate)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73" y="2096816"/>
            <a:ext cx="3665687" cy="24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4479533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txt = Text(root, width=30, height=5)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txt.insert</a:t>
            </a:r>
            <a:r>
              <a:rPr lang="en-US" altLang="ko-KR" dirty="0"/>
              <a:t>(END, "</a:t>
            </a:r>
            <a:r>
              <a:rPr lang="ko-KR" altLang="en-US" dirty="0"/>
              <a:t>글자를 입력하세요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 = Entry(root, width=30)</a:t>
            </a:r>
          </a:p>
          <a:p>
            <a:r>
              <a:rPr lang="en-US" altLang="ko-KR" dirty="0" err="1"/>
              <a:t>e.pack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e.insert</a:t>
            </a:r>
            <a:r>
              <a:rPr lang="en-US" altLang="ko-KR" dirty="0"/>
              <a:t>(0, "</a:t>
            </a:r>
            <a:r>
              <a:rPr lang="ko-KR" altLang="en-US" dirty="0"/>
              <a:t>한 줄만 입력해요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988241" y="1172022"/>
            <a:ext cx="7003227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179760" y="1308232"/>
            <a:ext cx="66888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내용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1 : </a:t>
            </a:r>
            <a:r>
              <a:rPr lang="ko-KR" altLang="en-US" dirty="0"/>
              <a:t>첫번째 라인</a:t>
            </a:r>
            <a:r>
              <a:rPr lang="en-US" altLang="ko-KR" dirty="0"/>
              <a:t>, 0 : 0</a:t>
            </a:r>
            <a:r>
              <a:rPr lang="ko-KR" altLang="en-US" dirty="0"/>
              <a:t>번째 </a:t>
            </a:r>
            <a:r>
              <a:rPr lang="en-US" altLang="ko-KR" dirty="0"/>
              <a:t>column </a:t>
            </a:r>
            <a:r>
              <a:rPr lang="ko-KR" altLang="en-US" dirty="0"/>
              <a:t>위치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e.get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내용 삭제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e.delete</a:t>
            </a:r>
            <a:r>
              <a:rPr lang="en-US" altLang="ko-KR" dirty="0"/>
              <a:t>(0, END)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55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942320" cy="3459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5870637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cv2.imread('office.jpg')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cv2.morphologyEx(</a:t>
            </a:r>
            <a:r>
              <a:rPr lang="en-US" altLang="ko-KR" dirty="0" err="1"/>
              <a:t>src</a:t>
            </a:r>
            <a:r>
              <a:rPr lang="en-US" altLang="ko-KR" dirty="0"/>
              <a:t>, cv2.MORPH_OPEN, kernel, iterations=9)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모폴로지</a:t>
            </a:r>
            <a:r>
              <a:rPr lang="ko-KR" altLang="en-US" spc="-50" dirty="0"/>
              <a:t> 연산</a:t>
            </a:r>
            <a:r>
              <a:rPr lang="en-US" altLang="ko-KR" spc="-50" dirty="0"/>
              <a:t>(Morphological Calculate)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11" y="871387"/>
            <a:ext cx="7361208" cy="12294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506" y="2929524"/>
            <a:ext cx="3544086" cy="3892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405" y="2145789"/>
            <a:ext cx="5066814" cy="4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직선 검출</a:t>
            </a:r>
            <a:r>
              <a:rPr lang="en-US" altLang="ko-KR" b="1" dirty="0"/>
              <a:t>(Line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26" y="1768282"/>
            <a:ext cx="5109982" cy="33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05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853369" cy="599588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850698" cy="622991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cv2.imread("road.jpg")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canny = cv2.Canny(gray, 5000, 1500, </a:t>
            </a:r>
            <a:r>
              <a:rPr lang="en-US" altLang="ko-KR" dirty="0" err="1"/>
              <a:t>apertureSize</a:t>
            </a:r>
            <a:r>
              <a:rPr lang="en-US" altLang="ko-KR" dirty="0"/>
              <a:t> = 5, L2gradient = True)</a:t>
            </a:r>
          </a:p>
          <a:p>
            <a:r>
              <a:rPr lang="en-US" altLang="ko-KR" dirty="0"/>
              <a:t>lines = cv2.HoughLines(canny, 0.8, </a:t>
            </a:r>
            <a:r>
              <a:rPr lang="en-US" altLang="ko-KR" dirty="0" err="1"/>
              <a:t>np.pi</a:t>
            </a:r>
            <a:r>
              <a:rPr lang="en-US" altLang="ko-KR" dirty="0"/>
              <a:t> / 180, 150, </a:t>
            </a:r>
            <a:r>
              <a:rPr lang="en-US" altLang="ko-KR" dirty="0" err="1"/>
              <a:t>srn</a:t>
            </a:r>
            <a:r>
              <a:rPr lang="en-US" altLang="ko-KR" dirty="0"/>
              <a:t> = 100, </a:t>
            </a:r>
            <a:r>
              <a:rPr lang="en-US" altLang="ko-KR" dirty="0" err="1"/>
              <a:t>stn</a:t>
            </a:r>
            <a:r>
              <a:rPr lang="en-US" altLang="ko-KR" dirty="0"/>
              <a:t> = 200, </a:t>
            </a:r>
            <a:r>
              <a:rPr lang="en-US" altLang="ko-KR" dirty="0" err="1"/>
              <a:t>min_theta</a:t>
            </a:r>
            <a:r>
              <a:rPr lang="en-US" altLang="ko-KR" dirty="0"/>
              <a:t> = 0, </a:t>
            </a:r>
            <a:r>
              <a:rPr lang="en-US" altLang="ko-KR" dirty="0" err="1"/>
              <a:t>max_theta</a:t>
            </a:r>
            <a:r>
              <a:rPr lang="en-US" altLang="ko-KR" dirty="0"/>
              <a:t> = </a:t>
            </a:r>
            <a:r>
              <a:rPr lang="en-US" altLang="ko-KR" dirty="0" err="1"/>
              <a:t>np.pi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lines:</a:t>
            </a:r>
          </a:p>
          <a:p>
            <a:r>
              <a:rPr lang="en-US" altLang="ko-KR" dirty="0"/>
              <a:t>    rho, theta = </a:t>
            </a:r>
            <a:r>
              <a:rPr lang="en-US" altLang="ko-KR" dirty="0" err="1"/>
              <a:t>i</a:t>
            </a:r>
            <a:r>
              <a:rPr lang="en-US" altLang="ko-KR" dirty="0"/>
              <a:t>[0][0], </a:t>
            </a:r>
            <a:r>
              <a:rPr lang="en-US" altLang="ko-KR" dirty="0" err="1"/>
              <a:t>i</a:t>
            </a:r>
            <a:r>
              <a:rPr lang="en-US" altLang="ko-KR" dirty="0"/>
              <a:t>[0][1]</a:t>
            </a:r>
          </a:p>
          <a:p>
            <a:r>
              <a:rPr lang="en-US" altLang="ko-KR" dirty="0"/>
              <a:t>    a, b = </a:t>
            </a:r>
            <a:r>
              <a:rPr lang="en-US" altLang="ko-KR" dirty="0" err="1"/>
              <a:t>np.cos</a:t>
            </a:r>
            <a:r>
              <a:rPr lang="en-US" altLang="ko-KR" dirty="0"/>
              <a:t>(theta), </a:t>
            </a:r>
            <a:r>
              <a:rPr lang="en-US" altLang="ko-KR" dirty="0" err="1"/>
              <a:t>np.sin</a:t>
            </a:r>
            <a:r>
              <a:rPr lang="en-US" altLang="ko-KR" dirty="0"/>
              <a:t>(theta)</a:t>
            </a:r>
          </a:p>
          <a:p>
            <a:r>
              <a:rPr lang="en-US" altLang="ko-KR" dirty="0"/>
              <a:t>    x0, y0 = a*rho, </a:t>
            </a:r>
            <a:r>
              <a:rPr lang="en-US" altLang="ko-KR" dirty="0" smtClean="0"/>
              <a:t>b*rho</a:t>
            </a:r>
            <a:endParaRPr lang="en-US" altLang="ko-KR" dirty="0"/>
          </a:p>
          <a:p>
            <a:r>
              <a:rPr lang="en-US" altLang="ko-KR" dirty="0"/>
              <a:t>    scale = </a:t>
            </a:r>
            <a:r>
              <a:rPr lang="en-US" altLang="ko-KR" dirty="0" err="1"/>
              <a:t>src.shape</a:t>
            </a:r>
            <a:r>
              <a:rPr lang="en-US" altLang="ko-KR" dirty="0"/>
              <a:t>[0] + </a:t>
            </a:r>
            <a:r>
              <a:rPr lang="en-US" altLang="ko-KR" dirty="0" err="1"/>
              <a:t>src.shape</a:t>
            </a:r>
            <a:r>
              <a:rPr lang="en-US" altLang="ko-KR" dirty="0"/>
              <a:t>[1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en-US" altLang="ko-KR" dirty="0"/>
              <a:t>    x1 = </a:t>
            </a:r>
            <a:r>
              <a:rPr lang="en-US" altLang="ko-KR" dirty="0" err="1"/>
              <a:t>int</a:t>
            </a:r>
            <a:r>
              <a:rPr lang="en-US" altLang="ko-KR" dirty="0"/>
              <a:t>(x0 + scale * -b)</a:t>
            </a:r>
          </a:p>
          <a:p>
            <a:r>
              <a:rPr lang="en-US" altLang="ko-KR" dirty="0"/>
              <a:t>    y1 = </a:t>
            </a:r>
            <a:r>
              <a:rPr lang="en-US" altLang="ko-KR" dirty="0" err="1"/>
              <a:t>int</a:t>
            </a:r>
            <a:r>
              <a:rPr lang="en-US" altLang="ko-KR" dirty="0"/>
              <a:t>(y0 + scale * a)</a:t>
            </a:r>
          </a:p>
          <a:p>
            <a:r>
              <a:rPr lang="en-US" altLang="ko-KR" dirty="0"/>
              <a:t>    x2 = </a:t>
            </a:r>
            <a:r>
              <a:rPr lang="en-US" altLang="ko-KR" dirty="0" err="1"/>
              <a:t>int</a:t>
            </a:r>
            <a:r>
              <a:rPr lang="en-US" altLang="ko-KR" dirty="0"/>
              <a:t>(x0 - scale * -b)</a:t>
            </a:r>
          </a:p>
          <a:p>
            <a:r>
              <a:rPr lang="en-US" altLang="ko-KR" dirty="0"/>
              <a:t>    y2 = </a:t>
            </a:r>
            <a:r>
              <a:rPr lang="en-US" altLang="ko-KR" dirty="0" err="1"/>
              <a:t>int</a:t>
            </a:r>
            <a:r>
              <a:rPr lang="en-US" altLang="ko-KR" dirty="0"/>
              <a:t>(y0 - scale * a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    cv2.line(</a:t>
            </a:r>
            <a:r>
              <a:rPr lang="en-US" altLang="ko-KR" dirty="0" err="1"/>
              <a:t>dst</a:t>
            </a:r>
            <a:r>
              <a:rPr lang="en-US" altLang="ko-KR" dirty="0"/>
              <a:t>, (x1, y1), (x2, y2), (0, 0, 255), 2)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(x0, y0), 3, (255, 0, 0), 5, cv2.FILLED)</a:t>
            </a:r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직선 검출</a:t>
            </a:r>
            <a:r>
              <a:rPr lang="en-US" altLang="ko-KR" spc="-50" dirty="0"/>
              <a:t>(Line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7056408" y="853580"/>
            <a:ext cx="5026798" cy="10010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7126437" y="779763"/>
            <a:ext cx="5870637" cy="96693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07" y="1910382"/>
            <a:ext cx="5086649" cy="42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29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원 검출</a:t>
            </a:r>
            <a:r>
              <a:rPr lang="en-US" altLang="ko-KR" b="1" dirty="0"/>
              <a:t>(Circle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47" y="1813039"/>
            <a:ext cx="5206940" cy="3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34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cv2.imread("colorball.jpg")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circles = cv2.HoughCircles(gray, cv2.HOUGH_GRADIENT, 1, 100, param1 = 250, param2 = 10, </a:t>
            </a:r>
            <a:r>
              <a:rPr lang="en-US" altLang="ko-KR" dirty="0" err="1"/>
              <a:t>minRadius</a:t>
            </a:r>
            <a:r>
              <a:rPr lang="en-US" altLang="ko-KR" dirty="0"/>
              <a:t> = 80, </a:t>
            </a:r>
            <a:r>
              <a:rPr lang="en-US" altLang="ko-KR" dirty="0" err="1"/>
              <a:t>maxRadius</a:t>
            </a:r>
            <a:r>
              <a:rPr lang="en-US" altLang="ko-KR" dirty="0"/>
              <a:t> = 120)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circles[0]: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i</a:t>
            </a:r>
            <a:r>
              <a:rPr lang="en-US" altLang="ko-KR" dirty="0"/>
              <a:t>[0], </a:t>
            </a:r>
            <a:r>
              <a:rPr lang="en-US" altLang="ko-KR" dirty="0" err="1"/>
              <a:t>i</a:t>
            </a:r>
            <a:r>
              <a:rPr lang="en-US" altLang="ko-KR" dirty="0"/>
              <a:t>[1]), </a:t>
            </a:r>
            <a:r>
              <a:rPr lang="en-US" altLang="ko-KR" dirty="0" err="1"/>
              <a:t>i</a:t>
            </a:r>
            <a:r>
              <a:rPr lang="en-US" altLang="ko-KR" dirty="0"/>
              <a:t>[2], (255, 255, 255), 5)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원 검출</a:t>
            </a:r>
            <a:r>
              <a:rPr lang="en-US" altLang="ko-KR" spc="-50" dirty="0"/>
              <a:t>(Circle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94" y="172528"/>
            <a:ext cx="5846712" cy="6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7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64" y="2112078"/>
            <a:ext cx="5247106" cy="26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46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number1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r>
              <a:rPr lang="en-US" altLang="ko-KR" dirty="0"/>
              <a:t>number2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2</a:t>
            </a:r>
          </a:p>
          <a:p>
            <a:endParaRPr lang="en-US" altLang="ko-KR" dirty="0"/>
          </a:p>
          <a:p>
            <a:r>
              <a:rPr lang="en-US" altLang="ko-KR" dirty="0"/>
              <a:t>add = cv2.add(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/>
              <a:t>sub = cv2.subtract(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 err="1"/>
              <a:t>mul</a:t>
            </a:r>
            <a:r>
              <a:rPr lang="en-US" altLang="ko-KR" dirty="0"/>
              <a:t> = cv2.multiply(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r>
              <a:rPr lang="en-US" altLang="ko-KR" dirty="0"/>
              <a:t>div = cv2.divide(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((number1, number1, number2, number2),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((add, sub, </a:t>
            </a:r>
            <a:r>
              <a:rPr lang="en-US" altLang="ko-KR" dirty="0" err="1"/>
              <a:t>mul</a:t>
            </a:r>
            <a:r>
              <a:rPr lang="en-US" altLang="ko-KR" dirty="0"/>
              <a:t>, div), axis = 1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4" y="331024"/>
            <a:ext cx="4444070" cy="63129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781470"/>
            <a:ext cx="4220833" cy="20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51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3" y="1907529"/>
            <a:ext cx="5492510" cy="30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endParaRPr lang="en-US" altLang="ko-KR" dirty="0"/>
          </a:p>
          <a:p>
            <a:r>
              <a:rPr lang="en-US" altLang="ko-KR" dirty="0"/>
              <a:t>_max = cv2.max(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_min = cv2.min(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_abs = cv2.absdiff(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compare = cv2.compare(</a:t>
            </a:r>
            <a:r>
              <a:rPr lang="en-US" altLang="ko-KR" dirty="0" err="1"/>
              <a:t>src</a:t>
            </a:r>
            <a:r>
              <a:rPr lang="en-US" altLang="ko-KR" dirty="0"/>
              <a:t>, number, cv2.CMP_GT)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((number, number, number, number),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((_max, _min, _abs, compare), axis = 1)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55" y="826428"/>
            <a:ext cx="6031645" cy="59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392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비트 연산</a:t>
            </a:r>
            <a:r>
              <a:rPr lang="en-US" altLang="ko-KR" b="1" dirty="0"/>
              <a:t>(Bitwise)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2278183"/>
            <a:ext cx="6429618" cy="21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4355</Words>
  <Application>Microsoft Office PowerPoint</Application>
  <PresentationFormat>와이드스크린</PresentationFormat>
  <Paragraphs>1300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115</vt:i4>
      </vt:variant>
    </vt:vector>
  </HeadingPairs>
  <TitlesOfParts>
    <vt:vector size="124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프로그램 창 만들어보기</vt:lpstr>
      <vt:lpstr>버튼 만들어보기</vt:lpstr>
      <vt:lpstr>버튼 만들어보기</vt:lpstr>
      <vt:lpstr>라벨 붙이기</vt:lpstr>
      <vt:lpstr>라벨 붙이기</vt:lpstr>
      <vt:lpstr>텍스트 입력</vt:lpstr>
      <vt:lpstr>텍스트 입력</vt:lpstr>
      <vt:lpstr>리스트 박스</vt:lpstr>
      <vt:lpstr>리스트 박스</vt:lpstr>
      <vt:lpstr>체크 박스</vt:lpstr>
      <vt:lpstr>체크 박스</vt:lpstr>
      <vt:lpstr>라디오 버튼</vt:lpstr>
      <vt:lpstr>라디오 버튼</vt:lpstr>
      <vt:lpstr>콤보 박스</vt:lpstr>
      <vt:lpstr>콤보 박스</vt:lpstr>
      <vt:lpstr>Progress Bar</vt:lpstr>
      <vt:lpstr>Progress Bar</vt:lpstr>
      <vt:lpstr>메뉴 추가</vt:lpstr>
      <vt:lpstr>메뉴 추가</vt:lpstr>
      <vt:lpstr>메시지 박스</vt:lpstr>
      <vt:lpstr>PowerPoint 프레젠테이션</vt:lpstr>
      <vt:lpstr>프레임으로 구분하기</vt:lpstr>
      <vt:lpstr>프레임으로 구분하기</vt:lpstr>
      <vt:lpstr>스크롤바</vt:lpstr>
      <vt:lpstr>스크롤바</vt:lpstr>
      <vt:lpstr>그리드</vt:lpstr>
      <vt:lpstr>그리드</vt:lpstr>
      <vt:lpstr>그리드</vt:lpstr>
      <vt:lpstr>그리드</vt:lpstr>
      <vt:lpstr>메모장 만들기</vt:lpstr>
      <vt:lpstr>PowerPoint 프레젠테이션</vt:lpstr>
      <vt:lpstr>스크롤바</vt:lpstr>
      <vt:lpstr>스크롤바</vt:lpstr>
      <vt:lpstr>Tkinter + OpenCV</vt:lpstr>
      <vt:lpstr>Tkinter + OpenCV</vt:lpstr>
      <vt:lpstr>Tkinter + OpenCV</vt:lpstr>
      <vt:lpstr>Tkinter + OpenCV</vt:lpstr>
      <vt:lpstr>Tkinter + OpenCV</vt:lpstr>
      <vt:lpstr>OpenCV 설치</vt:lpstr>
      <vt:lpstr>OpenCV 설치</vt:lpstr>
      <vt:lpstr>이미지 불러오기</vt:lpstr>
      <vt:lpstr>이미지 불러오기</vt:lpstr>
      <vt:lpstr>대칭 (Flip, Symmetry)</vt:lpstr>
      <vt:lpstr>대칭 (Flip, Symmetry)</vt:lpstr>
      <vt:lpstr>회전 (Rotate)</vt:lpstr>
      <vt:lpstr>회전 (Rotate)</vt:lpstr>
      <vt:lpstr>이미지 피라미드(Image Pyramid)</vt:lpstr>
      <vt:lpstr>이미지 피라미드(Image Pyramid)</vt:lpstr>
      <vt:lpstr>크기 조절(Resize)</vt:lpstr>
      <vt:lpstr>크기 조절(Resize)</vt:lpstr>
      <vt:lpstr>자르기(Slice)</vt:lpstr>
      <vt:lpstr>자르기(Slice)</vt:lpstr>
      <vt:lpstr>색상 공간 변환(Convert Color)</vt:lpstr>
      <vt:lpstr>색상 공간 변환(Convert Color)</vt:lpstr>
      <vt:lpstr>역상(Reverse Image)</vt:lpstr>
      <vt:lpstr>역상(Reverse Image)</vt:lpstr>
      <vt:lpstr>이진화(Binary)</vt:lpstr>
      <vt:lpstr>이진화(Binary)</vt:lpstr>
      <vt:lpstr>흐림 효과(Blur)</vt:lpstr>
      <vt:lpstr>흐림 효과(Blur)</vt:lpstr>
      <vt:lpstr>가장자리 검출(Edge)</vt:lpstr>
      <vt:lpstr>가장자리 검출(Edge)</vt:lpstr>
      <vt:lpstr>가장자리 검출(Edge)</vt:lpstr>
      <vt:lpstr>가장자리 검출(Edge)</vt:lpstr>
      <vt:lpstr>HSV(Hue, Saturation, Value)</vt:lpstr>
      <vt:lpstr>HSV(Hue, Saturation, Value)</vt:lpstr>
      <vt:lpstr>채널 범위 병합(addWeighted)</vt:lpstr>
      <vt:lpstr>채널 범위 병합(addWeighted)</vt:lpstr>
      <vt:lpstr>채널 분리(Split) 및 병합(Merge)</vt:lpstr>
      <vt:lpstr>채널 분리(Split) 및 병합(Merge)</vt:lpstr>
      <vt:lpstr>그래픽 드로잉(Drawing)</vt:lpstr>
      <vt:lpstr>그래픽 드로잉(Drawing)</vt:lpstr>
      <vt:lpstr>기하학적 변환(Warp Perspective)</vt:lpstr>
      <vt:lpstr>기하학적 변환(Warp Perspective)</vt:lpstr>
      <vt:lpstr>윤곽선(Contour)</vt:lpstr>
      <vt:lpstr>윤곽선(Contour)</vt:lpstr>
      <vt:lpstr>다각형 근사(Approx Poly)</vt:lpstr>
      <vt:lpstr>다각형 근사(Approx Poly)</vt:lpstr>
      <vt:lpstr>코너 검출(Good Features To Track)</vt:lpstr>
      <vt:lpstr>코너 검출(Good Features To Track)</vt:lpstr>
      <vt:lpstr>블록 껍질(Convex Hull)</vt:lpstr>
      <vt:lpstr>블록 껍질(Convex Hull)</vt:lpstr>
      <vt:lpstr>모멘트(Moments)</vt:lpstr>
      <vt:lpstr>모멘트(Moments)</vt:lpstr>
      <vt:lpstr>모폴로지 변환(Morphological Transformation)</vt:lpstr>
      <vt:lpstr>PowerPoint 프레젠테이션</vt:lpstr>
      <vt:lpstr>모폴로지 연산(Morphological Calculate)</vt:lpstr>
      <vt:lpstr>모폴로지 연산(Morphological Calculate)</vt:lpstr>
      <vt:lpstr>직선 검출(Line Detection)</vt:lpstr>
      <vt:lpstr>직선 검출(Line Detection)</vt:lpstr>
      <vt:lpstr>원 검출(Circle Detection)</vt:lpstr>
      <vt:lpstr>원 검출(Circle Detection)</vt:lpstr>
      <vt:lpstr>이미지 연산(Image Calculation)</vt:lpstr>
      <vt:lpstr>이미지 연산(Image Calculation)</vt:lpstr>
      <vt:lpstr>이미지 연산(Image Calculation)</vt:lpstr>
      <vt:lpstr>이미지 연산(Image Calculation)</vt:lpstr>
      <vt:lpstr>비트 연산(Bitwise)</vt:lpstr>
      <vt:lpstr>비트 연산(Bitwise)</vt:lpstr>
      <vt:lpstr>히스토그램(Histogram)</vt:lpstr>
      <vt:lpstr>히스토그램(Histogram)</vt:lpstr>
      <vt:lpstr>픽셀 접근(Pixel Access)</vt:lpstr>
      <vt:lpstr>픽셀 접근(Pixel Access)</vt:lpstr>
      <vt:lpstr>트랙 바(Track Bar)</vt:lpstr>
      <vt:lpstr>트랙 바(Track Bar)</vt:lpstr>
      <vt:lpstr>트랙 바(Track Bar)</vt:lpstr>
      <vt:lpstr>적응형 이진화(Adaptive Threshold)</vt:lpstr>
      <vt:lpstr>적응형 이진화(Adaptive Threshold)</vt:lpstr>
      <vt:lpstr>템플릿 매칭(Template Matching)</vt:lpstr>
      <vt:lpstr>템플릿 매칭(Template Matching)</vt:lpstr>
      <vt:lpstr>템플릿 매칭(Template Matching)</vt:lpstr>
      <vt:lpstr>템플릿 매칭(Template Matching)</vt:lpstr>
      <vt:lpstr>리매핑(Remapping)</vt:lpstr>
      <vt:lpstr>리매핑(Remapping)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knuser</cp:lastModifiedBy>
  <cp:revision>88</cp:revision>
  <dcterms:created xsi:type="dcterms:W3CDTF">2020-08-09T18:35:56Z</dcterms:created>
  <dcterms:modified xsi:type="dcterms:W3CDTF">2021-03-16T12:03:10Z</dcterms:modified>
</cp:coreProperties>
</file>